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7" r:id="rId4"/>
  </p:sldMasterIdLst>
  <p:notesMasterIdLst>
    <p:notesMasterId r:id="rId69"/>
  </p:notesMasterIdLst>
  <p:sldIdLst>
    <p:sldId id="256" r:id="rId5"/>
    <p:sldId id="305" r:id="rId6"/>
    <p:sldId id="30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307" r:id="rId22"/>
    <p:sldId id="308" r:id="rId23"/>
    <p:sldId id="271" r:id="rId24"/>
    <p:sldId id="309" r:id="rId25"/>
    <p:sldId id="272" r:id="rId26"/>
    <p:sldId id="273" r:id="rId27"/>
    <p:sldId id="274" r:id="rId28"/>
    <p:sldId id="275" r:id="rId29"/>
    <p:sldId id="276" r:id="rId30"/>
    <p:sldId id="277" r:id="rId31"/>
    <p:sldId id="278" r:id="rId32"/>
    <p:sldId id="279" r:id="rId33"/>
    <p:sldId id="310" r:id="rId34"/>
    <p:sldId id="311" r:id="rId35"/>
    <p:sldId id="312" r:id="rId36"/>
    <p:sldId id="313" r:id="rId37"/>
    <p:sldId id="314" r:id="rId38"/>
    <p:sldId id="280" r:id="rId39"/>
    <p:sldId id="281" r:id="rId40"/>
    <p:sldId id="282" r:id="rId41"/>
    <p:sldId id="283" r:id="rId42"/>
    <p:sldId id="284" r:id="rId43"/>
    <p:sldId id="285" r:id="rId44"/>
    <p:sldId id="286" r:id="rId45"/>
    <p:sldId id="315" r:id="rId46"/>
    <p:sldId id="316" r:id="rId47"/>
    <p:sldId id="317" r:id="rId48"/>
    <p:sldId id="318" r:id="rId49"/>
    <p:sldId id="319" r:id="rId50"/>
    <p:sldId id="320" r:id="rId51"/>
    <p:sldId id="329" r:id="rId52"/>
    <p:sldId id="321" r:id="rId53"/>
    <p:sldId id="287" r:id="rId54"/>
    <p:sldId id="288" r:id="rId55"/>
    <p:sldId id="289" r:id="rId56"/>
    <p:sldId id="290" r:id="rId57"/>
    <p:sldId id="291" r:id="rId58"/>
    <p:sldId id="292" r:id="rId59"/>
    <p:sldId id="293" r:id="rId60"/>
    <p:sldId id="294" r:id="rId61"/>
    <p:sldId id="322" r:id="rId62"/>
    <p:sldId id="323" r:id="rId63"/>
    <p:sldId id="324" r:id="rId64"/>
    <p:sldId id="325" r:id="rId65"/>
    <p:sldId id="326" r:id="rId66"/>
    <p:sldId id="327" r:id="rId67"/>
    <p:sldId id="328" r:id="rId68"/>
  </p:sldIdLst>
  <p:sldSz cx="10680700" cy="7556500"/>
  <p:notesSz cx="6858000" cy="9144000"/>
  <p:embeddedFontLst>
    <p:embeddedFont>
      <p:font typeface="Arial Narrow" panose="020B0604020202020204" pitchFamily="34" charset="0"/>
      <p:regular r:id="rId70"/>
      <p:bold r:id="rId71"/>
      <p:italic r:id="rId72"/>
      <p:boldItalic r:id="rId73"/>
    </p:embeddedFont>
    <p:embeddedFont>
      <p:font typeface="Arimo" panose="020B0604020202020204" pitchFamily="34" charset="0"/>
      <p:regular r:id="rId74"/>
      <p:bold r:id="rId75"/>
      <p:italic r:id="rId76"/>
      <p:boldItalic r:id="rId77"/>
    </p:embeddedFont>
    <p:embeddedFont>
      <p:font typeface="Helvetica Neue" panose="02000503000000020004" pitchFamily="2"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769"/>
    <p:restoredTop sz="94796"/>
  </p:normalViewPr>
  <p:slideViewPr>
    <p:cSldViewPr snapToGrid="0" snapToObjects="1">
      <p:cViewPr varScale="1">
        <p:scale>
          <a:sx n="106" d="100"/>
          <a:sy n="106" d="100"/>
        </p:scale>
        <p:origin x="20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7.fntdata"/><Relationship Id="rId7" Type="http://schemas.openxmlformats.org/officeDocument/2006/relationships/slide" Target="slides/slide3.xml"/><Relationship Id="rId71" Type="http://schemas.openxmlformats.org/officeDocument/2006/relationships/font" Target="fonts/font2.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wrt = with respect to</a:t>
            </a:r>
            <a:endParaRPr/>
          </a:p>
          <a:p>
            <a:pPr marL="0" lvl="0" indent="0" algn="l" rtl="0">
              <a:spcBef>
                <a:spcPts val="0"/>
              </a:spcBef>
              <a:spcAft>
                <a:spcPts val="0"/>
              </a:spcAft>
              <a:buNone/>
            </a:pPr>
            <a:r>
              <a:rPr lang="en-US"/>
              <a:t>User-centric approach</a:t>
            </a:r>
            <a:endParaRPr/>
          </a:p>
          <a:p>
            <a:pPr marL="0" lvl="0" indent="0" algn="l" rtl="0">
              <a:spcBef>
                <a:spcPts val="0"/>
              </a:spcBef>
              <a:spcAft>
                <a:spcPts val="0"/>
              </a:spcAft>
              <a:buNone/>
            </a:pPr>
            <a:r>
              <a:rPr lang="en-US"/>
              <a:t>Relative to the current user’s expectations</a:t>
            </a:r>
            <a:endParaRPr/>
          </a:p>
          <a:p>
            <a:pPr marL="0" lvl="0" indent="0" algn="l" rtl="0">
              <a:spcBef>
                <a:spcPts val="0"/>
              </a:spcBef>
              <a:spcAft>
                <a:spcPts val="0"/>
              </a:spcAft>
              <a:buNone/>
            </a:pPr>
            <a:r>
              <a:rPr lang="en-US"/>
              <a:t>Strongly connected with the way we perceive the world </a:t>
            </a:r>
            <a:endParaRPr/>
          </a:p>
        </p:txBody>
      </p:sp>
      <p:sp>
        <p:nvSpPr>
          <p:cNvPr id="218" name="Google Shape;218;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Subjective scores - so called ground truth (i.e., provided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Subjective Methods for Measuring QoE start here - must be done on 29/30 Nov</a:t>
            </a:r>
            <a:endParaRPr b="1" dirty="0"/>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89d329281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489d329281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89d329281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level of advancement - one can be a naive user or an expert.</a:t>
            </a:r>
            <a:endParaRPr/>
          </a:p>
        </p:txBody>
      </p:sp>
      <p:sp>
        <p:nvSpPr>
          <p:cNvPr id="313" name="Google Shape;313;g489d329281_0_5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89d329281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Those are one of the most important factors defining whether your test can be compared with any other test.</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rgbClr val="CC0000"/>
                </a:solidFill>
              </a:rPr>
              <a:t>We have a sofa in our QoE laboratory (the B9 building, 1st floor).</a:t>
            </a:r>
            <a:r>
              <a:rPr lang="en-US"/>
              <a:t> It is good for having internal meetings as well as for testing!</a:t>
            </a:r>
            <a:endParaRPr/>
          </a:p>
        </p:txBody>
      </p:sp>
      <p:sp>
        <p:nvSpPr>
          <p:cNvPr id="324" name="Google Shape;324;g489d329281_0_6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89d329281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quality data - garbage in, garbage out if the tester does not know what one is doing </a:t>
            </a:r>
            <a:endParaRPr/>
          </a:p>
        </p:txBody>
      </p:sp>
      <p:sp>
        <p:nvSpPr>
          <p:cNvPr id="335" name="Google Shape;335;g489d329281_0_8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89d329281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489d329281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6376df6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from the previous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US"/>
              <a:t>Quality model - this is the objective method measuring the QoE</a:t>
            </a:r>
            <a:endParaRPr/>
          </a:p>
        </p:txBody>
      </p:sp>
      <p:sp>
        <p:nvSpPr>
          <p:cNvPr id="320" name="Google Shape;320;g46376df617_0_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6376df617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46376df617_0_8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6376df6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It is safer to build a business based on something objective.</a:t>
            </a:r>
            <a:endParaRPr/>
          </a:p>
          <a:p>
            <a:pPr marL="0" lvl="0" indent="0" algn="l" rtl="0">
              <a:spcBef>
                <a:spcPts val="0"/>
              </a:spcBef>
              <a:spcAft>
                <a:spcPts val="0"/>
              </a:spcAft>
              <a:buNone/>
            </a:pPr>
            <a:endParaRPr/>
          </a:p>
          <a:p>
            <a:pPr marL="0" lvl="0" indent="0" algn="l" rtl="0">
              <a:spcBef>
                <a:spcPts val="0"/>
              </a:spcBef>
              <a:spcAft>
                <a:spcPts val="0"/>
              </a:spcAft>
              <a:buNone/>
            </a:pPr>
            <a:r>
              <a:rPr lang="en-US"/>
              <a:t>Cheaper - assessing the quality in non-objective way means contacting your end-users (how many do you have?)</a:t>
            </a:r>
            <a:endParaRPr/>
          </a:p>
          <a:p>
            <a:pPr marL="0" lvl="0" indent="0" algn="l" rtl="0">
              <a:spcBef>
                <a:spcPts val="0"/>
              </a:spcBef>
              <a:spcAft>
                <a:spcPts val="0"/>
              </a:spcAft>
              <a:buNone/>
            </a:pPr>
            <a:endParaRPr/>
          </a:p>
          <a:p>
            <a:pPr marL="0" lvl="0" indent="0" algn="l" rtl="0">
              <a:spcBef>
                <a:spcPts val="0"/>
              </a:spcBef>
              <a:spcAft>
                <a:spcPts val="0"/>
              </a:spcAft>
              <a:buNone/>
            </a:pPr>
            <a:r>
              <a:rPr lang="en-US"/>
              <a:t>Scalable - currently, in TV head-ends, there are people just sitting and watching everything that goes on-air</a:t>
            </a:r>
            <a:endParaRPr/>
          </a:p>
        </p:txBody>
      </p:sp>
      <p:sp>
        <p:nvSpPr>
          <p:cNvPr id="357" name="Google Shape;357;g46376df617_0_14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6376df617_0_1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No Reference (NR):</a:t>
            </a:r>
            <a:endParaRPr sz="1200"/>
          </a:p>
          <a:p>
            <a:pPr marL="0" lvl="0" indent="0" algn="l" rtl="0">
              <a:spcBef>
                <a:spcPts val="0"/>
              </a:spcBef>
              <a:spcAft>
                <a:spcPts val="0"/>
              </a:spcAft>
              <a:buNone/>
            </a:pPr>
            <a:r>
              <a:rPr lang="en-US" sz="1200"/>
              <a:t>-&gt; scalable: NR probe can be attached at any point there is access to a video signal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There are also Reduced Reference (RR) and mixed methods, but they are not so popular.</a:t>
            </a:r>
            <a:endParaRPr sz="1200"/>
          </a:p>
        </p:txBody>
      </p:sp>
      <p:sp>
        <p:nvSpPr>
          <p:cNvPr id="364" name="Google Shape;364;g46376df617_0_16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6387ed01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 gave here equations without deep explanation. For details please refer to the laboratory instruction.</a:t>
            </a:r>
            <a:endParaRPr/>
          </a:p>
        </p:txBody>
      </p:sp>
      <p:sp>
        <p:nvSpPr>
          <p:cNvPr id="376" name="Google Shape;376;g46387ed018_0_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6387ed018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 didn’t use Netflix’s logo, because it is not legal to do so without their prior consent. The story is different if it comes to Octocat that links to GitHub.</a:t>
            </a:r>
            <a:endParaRPr/>
          </a:p>
        </p:txBody>
      </p:sp>
      <p:sp>
        <p:nvSpPr>
          <p:cNvPr id="387" name="Google Shape;387;g46387ed018_0_2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ab0317b83_0_10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ab0317b83_0_11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3.jp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9" r:id="rId9"/>
    <p:sldLayoutId id="214748368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doi.org/10.1007/978-3-319-02681-7"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https://www.its.bldrdoc.gov/media/4212/vqeg_hdtv_final_report_version_2.0.zip"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3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AtujTswbXdDgjKtM3iN1itJHkVA_mxINB_Srx0Z5fA0/edit?usp=sharing"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Netflix/vmaf"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3" Type="http://schemas.openxmlformats.org/officeDocument/2006/relationships/hyperlink" Target="http://qoe.agh.edu.pl/" TargetMode="External"/><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dirty="0">
                <a:solidFill>
                  <a:srgbClr val="000000"/>
                </a:solidFill>
                <a:latin typeface="Arial"/>
                <a:ea typeface="Arial"/>
                <a:cs typeface="Arial"/>
                <a:sym typeface="Arial"/>
              </a:rPr>
              <a:t>Introduction to QoE and Its Relationship with Usability</a:t>
            </a:r>
            <a:endParaRPr dirty="0"/>
          </a:p>
          <a:p>
            <a:pPr marL="0" marR="0" lvl="0" indent="0" algn="l" rtl="0">
              <a:lnSpc>
                <a:spcPct val="150000"/>
              </a:lnSpc>
              <a:spcBef>
                <a:spcPts val="0"/>
              </a:spcBef>
              <a:spcAft>
                <a:spcPts val="0"/>
              </a:spcAft>
              <a:buNone/>
            </a:pPr>
            <a:br>
              <a:rPr lang="en-US" sz="2400" u="sng" dirty="0"/>
            </a:br>
            <a:r>
              <a:rPr lang="en-US" sz="2400" b="0" i="0" strike="noStrike" cap="none" dirty="0">
                <a:solidFill>
                  <a:srgbClr val="000000"/>
                </a:solidFill>
                <a:latin typeface="Arial"/>
                <a:ea typeface="Arial"/>
                <a:cs typeface="Arial"/>
                <a:sym typeface="Arial"/>
              </a:rPr>
              <a:t>Mikołaj Leszczuk</a:t>
            </a:r>
            <a:r>
              <a:rPr lang="en-US" sz="2400" b="0" i="0" u="none" strike="noStrike" cap="none" dirty="0">
                <a:solidFill>
                  <a:srgbClr val="000000"/>
                </a:solidFill>
                <a:latin typeface="Arial"/>
                <a:ea typeface="Arial"/>
                <a:cs typeface="Arial"/>
                <a:sym typeface="Arial"/>
              </a:rPr>
              <a:t>, Zdzisław Papir,</a:t>
            </a:r>
            <a:br>
              <a:rPr lang="en-US" sz="2400" dirty="0"/>
            </a:br>
            <a:r>
              <a:rPr lang="en-US" sz="2400" dirty="0"/>
              <a:t>Lucjan Janowski, </a:t>
            </a:r>
            <a:r>
              <a:rPr lang="en-US" sz="2400" b="0" i="0" strike="noStrike" cap="none" dirty="0">
                <a:solidFill>
                  <a:srgbClr val="000000"/>
                </a:solidFill>
                <a:latin typeface="Arial"/>
                <a:ea typeface="Arial"/>
                <a:cs typeface="Arial"/>
                <a:sym typeface="Arial"/>
              </a:rPr>
              <a:t>Jaku</a:t>
            </a:r>
            <a:r>
              <a:rPr lang="en-US" sz="2400" dirty="0"/>
              <a:t>b Nawała</a:t>
            </a:r>
            <a:endParaRPr sz="2400" b="0" i="0" strike="noStrike" cap="none" dirty="0">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10</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12</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13</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15</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16</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6204-8695-BFFB-53E6-C551315D4AF1}"/>
              </a:ext>
            </a:extLst>
          </p:cNvPr>
          <p:cNvSpPr>
            <a:spLocks noGrp="1"/>
          </p:cNvSpPr>
          <p:nvPr>
            <p:ph type="title"/>
          </p:nvPr>
        </p:nvSpPr>
        <p:spPr/>
        <p:txBody>
          <a:bodyPr/>
          <a:lstStyle/>
          <a:p>
            <a:r>
              <a:rPr lang="en-GB" dirty="0"/>
              <a:t>Subjective Methods of Measuring QoE</a:t>
            </a:r>
          </a:p>
        </p:txBody>
      </p:sp>
      <p:sp>
        <p:nvSpPr>
          <p:cNvPr id="3" name="Text Placeholder 2">
            <a:extLst>
              <a:ext uri="{FF2B5EF4-FFF2-40B4-BE49-F238E27FC236}">
                <a16:creationId xmlns:a16="http://schemas.microsoft.com/office/drawing/2014/main" id="{B9FE6524-610C-82B7-067D-02D4225583C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2E272F-1DBE-1747-5A8F-3B8436996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73172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19</a:t>
            </a:fld>
            <a:endParaRPr sz="1600" b="0" i="0" u="none" strike="noStrike" cap="none">
              <a:solidFill>
                <a:srgbClr val="000000"/>
              </a:solidFill>
              <a:latin typeface="Arial"/>
              <a:ea typeface="Arial"/>
              <a:cs typeface="Arial"/>
              <a:sym typeface="Arial"/>
            </a:endParaRPr>
          </a:p>
        </p:txBody>
      </p:sp>
      <p:sp>
        <p:nvSpPr>
          <p:cNvPr id="221" name="Google Shape;221;p50"/>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Quality of Experience (QoE)</a:t>
            </a:r>
            <a:endParaRPr sz="5000" b="1"/>
          </a:p>
        </p:txBody>
      </p:sp>
      <p:sp>
        <p:nvSpPr>
          <p:cNvPr id="222" name="Google Shape;222;p50"/>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70205" algn="l" rtl="0">
              <a:lnSpc>
                <a:spcPct val="115000"/>
              </a:lnSpc>
              <a:spcBef>
                <a:spcPts val="0"/>
              </a:spcBef>
              <a:spcAft>
                <a:spcPts val="0"/>
              </a:spcAft>
              <a:buClr>
                <a:srgbClr val="000000"/>
              </a:buClr>
              <a:buSzPts val="2200"/>
              <a:buFont typeface="Arial"/>
              <a:buChar char="»"/>
            </a:pPr>
            <a:r>
              <a:rPr lang="en-US" sz="2200"/>
              <a:t>The degree of delight or annoyance of a person</a:t>
            </a:r>
            <a:endParaRPr sz="2200"/>
          </a:p>
          <a:p>
            <a:pPr marL="390525" marR="0" lvl="0" indent="-370205" algn="l" rtl="0">
              <a:lnSpc>
                <a:spcPct val="115000"/>
              </a:lnSpc>
              <a:spcBef>
                <a:spcPts val="1000"/>
              </a:spcBef>
              <a:spcAft>
                <a:spcPts val="0"/>
              </a:spcAft>
              <a:buSzPts val="2200"/>
              <a:buChar char="»"/>
            </a:pPr>
            <a:r>
              <a:rPr lang="en-US" sz="2200"/>
              <a:t>The person experiences an application, service, or system </a:t>
            </a:r>
            <a:endParaRPr sz="2200"/>
          </a:p>
          <a:p>
            <a:pPr marL="390525" marR="0" lvl="0" indent="-370205" algn="l" rtl="0">
              <a:lnSpc>
                <a:spcPct val="115000"/>
              </a:lnSpc>
              <a:spcBef>
                <a:spcPts val="1000"/>
              </a:spcBef>
              <a:spcAft>
                <a:spcPts val="0"/>
              </a:spcAft>
              <a:buSzPts val="2200"/>
              <a:buChar char="»"/>
            </a:pPr>
            <a:r>
              <a:rPr lang="en-US" sz="2200"/>
              <a:t>The QoE results from the fulfillment of the person’s expectations and needs wrt utility and/or enjoyment </a:t>
            </a:r>
            <a:endParaRPr sz="2200"/>
          </a:p>
          <a:p>
            <a:pPr marL="390525" marR="0" lvl="0" indent="-370205" algn="l" rtl="0">
              <a:lnSpc>
                <a:spcPct val="115000"/>
              </a:lnSpc>
              <a:spcBef>
                <a:spcPts val="1000"/>
              </a:spcBef>
              <a:spcAft>
                <a:spcPts val="1000"/>
              </a:spcAft>
              <a:buSzPts val="2200"/>
              <a:buChar char="»"/>
            </a:pPr>
            <a:r>
              <a:rPr lang="en-US" sz="2200"/>
              <a:t>All that in the light of person’s context, personality and current state</a:t>
            </a:r>
            <a:endParaRPr sz="2200"/>
          </a:p>
        </p:txBody>
      </p:sp>
      <p:pic>
        <p:nvPicPr>
          <p:cNvPr id="223" name="Google Shape;223;p50"/>
          <p:cNvPicPr preferRelativeResize="0"/>
          <p:nvPr/>
        </p:nvPicPr>
        <p:blipFill>
          <a:blip r:embed="rId3">
            <a:alphaModFix/>
          </a:blip>
          <a:stretch>
            <a:fillRect/>
          </a:stretch>
        </p:blipFill>
        <p:spPr>
          <a:xfrm>
            <a:off x="6304700" y="4823325"/>
            <a:ext cx="1768548" cy="1768548"/>
          </a:xfrm>
          <a:prstGeom prst="rect">
            <a:avLst/>
          </a:prstGeom>
          <a:noFill/>
          <a:ln>
            <a:noFill/>
          </a:ln>
        </p:spPr>
      </p:pic>
      <p:pic>
        <p:nvPicPr>
          <p:cNvPr id="224" name="Google Shape;224;p50"/>
          <p:cNvPicPr preferRelativeResize="0"/>
          <p:nvPr/>
        </p:nvPicPr>
        <p:blipFill>
          <a:blip r:embed="rId4">
            <a:alphaModFix/>
          </a:blip>
          <a:stretch>
            <a:fillRect/>
          </a:stretch>
        </p:blipFill>
        <p:spPr>
          <a:xfrm>
            <a:off x="2882450" y="4825200"/>
            <a:ext cx="1764792" cy="1764791"/>
          </a:xfrm>
          <a:prstGeom prst="rect">
            <a:avLst/>
          </a:prstGeom>
          <a:noFill/>
          <a:ln>
            <a:noFill/>
          </a:ln>
        </p:spPr>
      </p:pic>
      <p:sp>
        <p:nvSpPr>
          <p:cNvPr id="225" name="Google Shape;225;p50"/>
          <p:cNvSpPr txBox="1"/>
          <p:nvPr/>
        </p:nvSpPr>
        <p:spPr>
          <a:xfrm>
            <a:off x="702125" y="69261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chemeClr val="hlink"/>
                </a:solidFill>
                <a:hlinkClick r:id="rId5"/>
              </a:rPr>
              <a:t>https://doi.org/10.1007/978-3-319-02681-7</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7337-8805-6576-6BD8-339B77F239A3}"/>
              </a:ext>
            </a:extLst>
          </p:cNvPr>
          <p:cNvSpPr>
            <a:spLocks noGrp="1"/>
          </p:cNvSpPr>
          <p:nvPr>
            <p:ph type="title"/>
          </p:nvPr>
        </p:nvSpPr>
        <p:spPr/>
        <p:txBody>
          <a:bodyPr/>
          <a:lstStyle/>
          <a:p>
            <a:r>
              <a:rPr lang="en-GB"/>
              <a:t>Presentation Outline</a:t>
            </a:r>
          </a:p>
        </p:txBody>
      </p:sp>
      <p:sp>
        <p:nvSpPr>
          <p:cNvPr id="3" name="Text Placeholder 2">
            <a:extLst>
              <a:ext uri="{FF2B5EF4-FFF2-40B4-BE49-F238E27FC236}">
                <a16:creationId xmlns:a16="http://schemas.microsoft.com/office/drawing/2014/main" id="{1FB20024-9E44-9C6A-033A-B89EB7F472D9}"/>
              </a:ext>
            </a:extLst>
          </p:cNvPr>
          <p:cNvSpPr>
            <a:spLocks noGrp="1"/>
          </p:cNvSpPr>
          <p:nvPr>
            <p:ph type="body" idx="1"/>
          </p:nvPr>
        </p:nvSpPr>
        <p:spPr/>
        <p:txBody>
          <a:bodyPr/>
          <a:lstStyle/>
          <a:p>
            <a:r>
              <a:rPr lang="en-GB" dirty="0"/>
              <a:t>Multimedia Quality of Experience (QoE)</a:t>
            </a:r>
          </a:p>
          <a:p>
            <a:r>
              <a:rPr lang="en-GB" dirty="0"/>
              <a:t>Subjective Methods of Measuring QoE</a:t>
            </a:r>
          </a:p>
          <a:p>
            <a:r>
              <a:rPr lang="en-GB" dirty="0"/>
              <a:t>Objective Methods for Measuring QoE</a:t>
            </a:r>
          </a:p>
          <a:p>
            <a:r>
              <a:rPr lang="en-GB" dirty="0"/>
              <a:t>Quality of Experience and Its Relationship with Usability</a:t>
            </a:r>
          </a:p>
        </p:txBody>
      </p:sp>
      <p:sp>
        <p:nvSpPr>
          <p:cNvPr id="4" name="Slide Number Placeholder 3">
            <a:extLst>
              <a:ext uri="{FF2B5EF4-FFF2-40B4-BE49-F238E27FC236}">
                <a16:creationId xmlns:a16="http://schemas.microsoft.com/office/drawing/2014/main" id="{15A395F7-A8B8-91DB-F1E3-108484BCF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84816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7"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31993"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Rectangle 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9555742"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62;p52"/>
          <p:cNvSpPr txBox="1"/>
          <p:nvPr/>
        </p:nvSpPr>
        <p:spPr>
          <a:xfrm>
            <a:off x="839691" y="881913"/>
            <a:ext cx="8992302" cy="1335557"/>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FFFFF"/>
                </a:solidFill>
                <a:effectLst/>
                <a:uLnTx/>
                <a:uFillTx/>
                <a:latin typeface="Arial"/>
                <a:ea typeface="+mj-ea"/>
                <a:cs typeface="Arial"/>
                <a:sym typeface="Arial"/>
              </a:rPr>
              <a:t>Idea</a:t>
            </a:r>
          </a:p>
        </p:txBody>
      </p:sp>
      <p:sp>
        <p:nvSpPr>
          <p:cNvPr id="260" name="Google Shape;260;p52"/>
          <p:cNvSpPr txBox="1"/>
          <p:nvPr/>
        </p:nvSpPr>
        <p:spPr>
          <a:xfrm>
            <a:off x="1198095" y="2744091"/>
            <a:ext cx="8505484" cy="3930496"/>
          </a:xfrm>
          <a:prstGeom prst="rect">
            <a:avLst/>
          </a:prstGeom>
        </p:spPr>
        <p:txBody>
          <a:bodyPr spcFirstLastPara="1" vert="horz" lIns="91440" tIns="45720" rIns="91440" bIns="45720" rtlCol="0" anchor="ctr" anchorCtr="0">
            <a:normAutofit/>
          </a:bodyPr>
          <a:lstStyle/>
          <a:p>
            <a:pPr marL="390525" marR="0" lvl="0" indent="-228600" algn="l" defTabSz="914400" rtl="0" eaLnBrk="1" fontAlgn="auto" latinLnBrk="0" hangingPunct="1">
              <a:lnSpc>
                <a:spcPct val="90000"/>
              </a:lnSpc>
              <a:spcBef>
                <a:spcPts val="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Subjective scores (i.e. calibration data) = ground truth</a:t>
            </a:r>
          </a:p>
          <a:p>
            <a:pPr marL="390525" marR="0" lvl="0" indent="-228600" algn="l" defTabSz="914400" rtl="0" eaLnBrk="1" fontAlgn="auto" latinLnBrk="0" hangingPunct="1">
              <a:lnSpc>
                <a:spcPct val="90000"/>
              </a:lnSpc>
              <a:spcBef>
                <a:spcPts val="100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Vary contents to measure the quality</a:t>
            </a:r>
          </a:p>
          <a:p>
            <a:pPr marL="887412" marR="0" lvl="1" indent="-228600" algn="l" defTabSz="914400" rtl="0" eaLnBrk="1" fontAlgn="auto" latinLnBrk="0" hangingPunct="1">
              <a:lnSpc>
                <a:spcPct val="90000"/>
              </a:lnSpc>
              <a:spcBef>
                <a:spcPts val="100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Everything else should stay the same</a:t>
            </a:r>
          </a:p>
          <a:p>
            <a:pPr marL="390525" marR="0" lvl="0" indent="-228600" algn="l" defTabSz="914400" rtl="0" eaLnBrk="1" fontAlgn="auto" latinLnBrk="0" hangingPunct="1">
              <a:lnSpc>
                <a:spcPct val="90000"/>
              </a:lnSpc>
              <a:spcBef>
                <a:spcPts val="1000"/>
              </a:spcBef>
              <a:spcAft>
                <a:spcPts val="100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Use the scores to improve your predictions about the quality (i.e., build a better-quality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Perform a “subjective test”</a:t>
            </a: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Subjective scores as a result</a:t>
            </a: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Basically, subjective scores</a:t>
            </a:r>
            <a:endParaRPr lang="en-US" sz="1800" kern="1200" dirty="0">
              <a:solidFill>
                <a:schemeClr val="tx1"/>
              </a:solidFill>
              <a:latin typeface="+mn-lt"/>
              <a:ea typeface="+mn-ea"/>
              <a:cs typeface="+mn-cs"/>
            </a:endParaRP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Hundreds to thousands needed</a:t>
            </a:r>
            <a:endParaRPr lang="en-US" sz="1800" kern="1200" dirty="0">
              <a:solidFill>
                <a:schemeClr val="tx1"/>
              </a:solidFill>
              <a:latin typeface="+mn-lt"/>
              <a:ea typeface="+mn-ea"/>
              <a:cs typeface="+mn-cs"/>
            </a:endParaRP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Various content, quality, people, etc.</a:t>
            </a:r>
          </a:p>
          <a:p>
            <a:pPr marL="447675" indent="-285750">
              <a:lnSpc>
                <a:spcPct val="90000"/>
              </a:lnSpc>
              <a:spcBef>
                <a:spcPts val="0"/>
              </a:spcBef>
            </a:pPr>
            <a:r>
              <a:rPr lang="en-US" sz="1800" kern="1200" dirty="0">
                <a:solidFill>
                  <a:schemeClr val="tx1"/>
                </a:solidFill>
                <a:latin typeface="+mn-lt"/>
                <a:ea typeface="+mn-ea"/>
                <a:cs typeface="+mn-cs"/>
              </a:rPr>
              <a:t>Homogeneous</a:t>
            </a:r>
            <a:r>
              <a:rPr lang="en-US" sz="1800" b="0" i="0" u="none" strike="noStrike" kern="1200" cap="none" dirty="0">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22</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Building of AGH</a:t>
            </a:r>
            <a:br>
              <a:rPr lang="en-US" sz="3600" dirty="0"/>
            </a:br>
            <a:r>
              <a:rPr lang="en-US" sz="3600" dirty="0"/>
              <a:t>Institute of Telecommunications</a:t>
            </a:r>
            <a:endParaRPr sz="3600" dirty="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26</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fontScale="90000"/>
          </a:bodyPr>
          <a:lstStyle/>
          <a:p>
            <a:pPr marL="0" lvl="0" indent="0">
              <a:lnSpc>
                <a:spcPct val="90000"/>
              </a:lnSpc>
              <a:spcBef>
                <a:spcPct val="0"/>
              </a:spcBef>
              <a:spcAft>
                <a:spcPts val="0"/>
              </a:spcAft>
            </a:pPr>
            <a:r>
              <a:rPr lang="en-GB" sz="5100" kern="1200" noProof="0" dirty="0">
                <a:solidFill>
                  <a:schemeClr val="tx1"/>
                </a:solidFill>
                <a:latin typeface="+mj-lt"/>
                <a:ea typeface="+mj-ea"/>
                <a:cs typeface="+mj-cs"/>
              </a:rPr>
              <a:t>Practical Realisation of 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b" anchorCtr="0">
            <a:normAutofit fontScale="90000"/>
          </a:bodyPr>
          <a:lstStyle/>
          <a:p>
            <a:pPr marL="0" marR="0" lvl="0" indent="0" algn="ctr" rtl="0">
              <a:spcBef>
                <a:spcPts val="0"/>
              </a:spcBef>
              <a:spcAft>
                <a:spcPts val="0"/>
              </a:spcAft>
              <a:buNone/>
            </a:pPr>
            <a:r>
              <a:rPr lang="en-US" sz="4500" b="0" i="0" u="none" strike="noStrike" cap="none" dirty="0">
                <a:solidFill>
                  <a:srgbClr val="000000"/>
                </a:solidFill>
                <a:latin typeface="Arial"/>
                <a:ea typeface="Arial"/>
                <a:cs typeface="Arial"/>
                <a:sym typeface="Arial"/>
              </a:rPr>
              <a:t>Naming Conventions of Psychophysical Experiments (Subjective Tests)</a:t>
            </a:r>
            <a:endParaRPr sz="4500" b="0" i="0" u="none" strike="noStrike" cap="none" dirty="0">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2678-7550-600F-B4A6-79AE86CA5A3E}"/>
              </a:ext>
            </a:extLst>
          </p:cNvPr>
          <p:cNvSpPr>
            <a:spLocks noGrp="1"/>
          </p:cNvSpPr>
          <p:nvPr>
            <p:ph type="title"/>
          </p:nvPr>
        </p:nvSpPr>
        <p:spPr/>
        <p:txBody>
          <a:bodyPr/>
          <a:lstStyle/>
          <a:p>
            <a:r>
              <a:rPr lang="en-GB" dirty="0"/>
              <a:t>Multimedia Quality of Experience (QoE)</a:t>
            </a:r>
          </a:p>
        </p:txBody>
      </p:sp>
      <p:sp>
        <p:nvSpPr>
          <p:cNvPr id="3" name="Text Placeholder 2">
            <a:extLst>
              <a:ext uri="{FF2B5EF4-FFF2-40B4-BE49-F238E27FC236}">
                <a16:creationId xmlns:a16="http://schemas.microsoft.com/office/drawing/2014/main" id="{55815AF7-BDC9-D827-89C1-FE0ECEBE6B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E7F952F-15A3-14C5-FF4B-D6391E182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76298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6"/>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4" name="Google Shape;304;p56"/>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5" name="Google Shape;305;p5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306" name="Google Shape;306;p5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Content is Important</a:t>
            </a:r>
            <a:endParaRPr sz="5000" b="1"/>
          </a:p>
        </p:txBody>
      </p:sp>
      <p:sp>
        <p:nvSpPr>
          <p:cNvPr id="307" name="Google Shape;307;p56"/>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marR="0" lvl="0" indent="-327025" algn="l" rtl="0">
              <a:lnSpc>
                <a:spcPct val="115000"/>
              </a:lnSpc>
              <a:spcBef>
                <a:spcPts val="800"/>
              </a:spcBef>
              <a:spcAft>
                <a:spcPts val="0"/>
              </a:spcAft>
              <a:buClr>
                <a:srgbClr val="000000"/>
              </a:buClr>
              <a:buSzPts val="2600"/>
              <a:buFont typeface="Arial"/>
              <a:buChar char="»"/>
            </a:pPr>
            <a:r>
              <a:rPr lang="en-US" sz="2600"/>
              <a:t>Different expectations from different contents</a:t>
            </a:r>
            <a:endParaRPr sz="2600"/>
          </a:p>
          <a:p>
            <a:pPr marL="390525" marR="0" lvl="0" indent="-327025" algn="l" rtl="0">
              <a:lnSpc>
                <a:spcPct val="115000"/>
              </a:lnSpc>
              <a:spcBef>
                <a:spcPts val="800"/>
              </a:spcBef>
              <a:spcAft>
                <a:spcPts val="0"/>
              </a:spcAft>
              <a:buClr>
                <a:srgbClr val="000000"/>
              </a:buClr>
              <a:buSzPts val="2600"/>
              <a:buFont typeface="Arial"/>
              <a:buChar char="»"/>
            </a:pPr>
            <a:r>
              <a:rPr lang="en-US" sz="2600"/>
              <a:t>Examples:</a:t>
            </a:r>
            <a:endParaRPr sz="2600"/>
          </a:p>
          <a:p>
            <a:pPr marL="887413" marR="0" lvl="1" indent="-303213" algn="l" rtl="0">
              <a:lnSpc>
                <a:spcPct val="115000"/>
              </a:lnSpc>
              <a:spcBef>
                <a:spcPts val="800"/>
              </a:spcBef>
              <a:spcAft>
                <a:spcPts val="0"/>
              </a:spcAft>
              <a:buSzPts val="2600"/>
              <a:buChar char="–"/>
            </a:pPr>
            <a:r>
              <a:rPr lang="en-US" sz="2600"/>
              <a:t>Sport,</a:t>
            </a:r>
            <a:endParaRPr sz="2600"/>
          </a:p>
          <a:p>
            <a:pPr marL="887413" marR="0" lvl="1" indent="-303213" algn="l" rtl="0">
              <a:lnSpc>
                <a:spcPct val="115000"/>
              </a:lnSpc>
              <a:spcBef>
                <a:spcPts val="800"/>
              </a:spcBef>
              <a:spcAft>
                <a:spcPts val="0"/>
              </a:spcAft>
              <a:buSzPts val="2600"/>
              <a:buChar char="–"/>
            </a:pPr>
            <a:r>
              <a:rPr lang="en-US" sz="2600"/>
              <a:t>News,</a:t>
            </a:r>
            <a:endParaRPr sz="2600"/>
          </a:p>
          <a:p>
            <a:pPr marL="887413" marR="0" lvl="1" indent="-303213" algn="l" rtl="0">
              <a:lnSpc>
                <a:spcPct val="115000"/>
              </a:lnSpc>
              <a:spcBef>
                <a:spcPts val="800"/>
              </a:spcBef>
              <a:spcAft>
                <a:spcPts val="0"/>
              </a:spcAft>
              <a:buSzPts val="2600"/>
              <a:buChar char="–"/>
            </a:pPr>
            <a:r>
              <a:rPr lang="en-US" sz="2600"/>
              <a:t>Cartoon.</a:t>
            </a:r>
            <a:endParaRPr sz="2600"/>
          </a:p>
          <a:p>
            <a:pPr marL="390525" marR="0" lvl="0" indent="-327025" algn="l" rtl="0">
              <a:lnSpc>
                <a:spcPct val="115000"/>
              </a:lnSpc>
              <a:spcBef>
                <a:spcPts val="800"/>
              </a:spcBef>
              <a:spcAft>
                <a:spcPts val="0"/>
              </a:spcAft>
              <a:buClr>
                <a:srgbClr val="000000"/>
              </a:buClr>
              <a:buSzPts val="2600"/>
              <a:buFont typeface="Arial"/>
              <a:buChar char="»"/>
            </a:pPr>
            <a:r>
              <a:rPr lang="en-US" sz="2600"/>
              <a:t>Try to accomodate for the whole scale of qualities </a:t>
            </a:r>
            <a:endParaRPr sz="2600"/>
          </a:p>
        </p:txBody>
      </p:sp>
      <p:pic>
        <p:nvPicPr>
          <p:cNvPr id="308" name="Google Shape;308;p56"/>
          <p:cNvPicPr preferRelativeResize="0"/>
          <p:nvPr/>
        </p:nvPicPr>
        <p:blipFill>
          <a:blip r:embed="rId3">
            <a:alphaModFix/>
          </a:blip>
          <a:stretch>
            <a:fillRect/>
          </a:stretch>
        </p:blipFill>
        <p:spPr>
          <a:xfrm>
            <a:off x="5969649" y="1742924"/>
            <a:ext cx="4143550" cy="2312375"/>
          </a:xfrm>
          <a:prstGeom prst="rect">
            <a:avLst/>
          </a:prstGeom>
          <a:noFill/>
          <a:ln>
            <a:noFill/>
          </a:ln>
        </p:spPr>
      </p:pic>
      <p:pic>
        <p:nvPicPr>
          <p:cNvPr id="309" name="Google Shape;309;p56"/>
          <p:cNvPicPr preferRelativeResize="0"/>
          <p:nvPr/>
        </p:nvPicPr>
        <p:blipFill>
          <a:blip r:embed="rId4">
            <a:alphaModFix/>
          </a:blip>
          <a:stretch>
            <a:fillRect/>
          </a:stretch>
        </p:blipFill>
        <p:spPr>
          <a:xfrm>
            <a:off x="5970300" y="4342649"/>
            <a:ext cx="4142233" cy="2319650"/>
          </a:xfrm>
          <a:prstGeom prst="rect">
            <a:avLst/>
          </a:prstGeom>
          <a:noFill/>
          <a:ln>
            <a:noFill/>
          </a:ln>
        </p:spPr>
      </p:pic>
      <p:sp>
        <p:nvSpPr>
          <p:cNvPr id="310" name="Google Shape;310;p56"/>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Images taken from the </a:t>
            </a:r>
            <a:r>
              <a:rPr lang="en-US" sz="1100" u="sng">
                <a:solidFill>
                  <a:schemeClr val="hlink"/>
                </a:solidFill>
                <a:hlinkClick r:id="rId5"/>
              </a:rPr>
              <a:t>VQEG’s Report on the Validation of Video Quality Metrics for High Definition Video Content</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4"/>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5"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7625"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Rectangle 143">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6161284"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318;p57"/>
          <p:cNvSpPr txBox="1"/>
          <p:nvPr/>
        </p:nvSpPr>
        <p:spPr>
          <a:xfrm>
            <a:off x="845169" y="886250"/>
            <a:ext cx="5336244" cy="1328636"/>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EFFFF"/>
                </a:solidFill>
                <a:effectLst/>
                <a:uLnTx/>
                <a:uFillTx/>
                <a:latin typeface="Arial"/>
                <a:ea typeface="+mj-ea"/>
                <a:cs typeface="Arial"/>
                <a:sym typeface="Arial"/>
              </a:rPr>
              <a:t>Testers are Important</a:t>
            </a:r>
          </a:p>
        </p:txBody>
      </p:sp>
      <p:sp>
        <p:nvSpPr>
          <p:cNvPr id="319" name="Google Shape;319;p57"/>
          <p:cNvSpPr txBox="1">
            <a:spLocks noGrp="1"/>
          </p:cNvSpPr>
          <p:nvPr>
            <p:ph type="body" idx="1"/>
          </p:nvPr>
        </p:nvSpPr>
        <p:spPr>
          <a:xfrm>
            <a:off x="1123250" y="2748514"/>
            <a:ext cx="5058163"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Different expectations depending on a social group</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Examples: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age groups,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ethnic groups,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level of advancement groups</a:t>
            </a:r>
          </a:p>
        </p:txBody>
      </p:sp>
      <p:pic>
        <p:nvPicPr>
          <p:cNvPr id="320" name="Google Shape;320;p57"/>
          <p:cNvPicPr preferRelativeResize="0"/>
          <p:nvPr/>
        </p:nvPicPr>
        <p:blipFill>
          <a:blip r:embed="rId3"/>
          <a:stretch>
            <a:fillRect/>
          </a:stretch>
        </p:blipFill>
        <p:spPr>
          <a:xfrm>
            <a:off x="7029976" y="875192"/>
            <a:ext cx="2928964" cy="2628744"/>
          </a:xfrm>
          <a:prstGeom prst="rect">
            <a:avLst/>
          </a:prstGeom>
          <a:noFill/>
        </p:spPr>
      </p:pic>
      <p:pic>
        <p:nvPicPr>
          <p:cNvPr id="321" name="Google Shape;321;p57"/>
          <p:cNvPicPr preferRelativeResize="0"/>
          <p:nvPr/>
        </p:nvPicPr>
        <p:blipFill>
          <a:blip r:embed="rId4"/>
          <a:stretch>
            <a:fillRect/>
          </a:stretch>
        </p:blipFill>
        <p:spPr>
          <a:xfrm>
            <a:off x="7277793" y="3868928"/>
            <a:ext cx="2430658" cy="3038323"/>
          </a:xfrm>
          <a:prstGeom prst="rect">
            <a:avLst/>
          </a:prstGeom>
          <a:noFill/>
        </p:spPr>
      </p:pic>
      <p:sp>
        <p:nvSpPr>
          <p:cNvPr id="317" name="Google Shape;317;p57"/>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31</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15" name="Google Shape;315;p57"/>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6" name="Google Shape;316;p57"/>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5"/>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5"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3"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7625"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Rectangle 90">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6161284"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329;p58"/>
          <p:cNvSpPr txBox="1"/>
          <p:nvPr/>
        </p:nvSpPr>
        <p:spPr>
          <a:xfrm>
            <a:off x="845169" y="886250"/>
            <a:ext cx="5336244" cy="1328636"/>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EFFFF"/>
                </a:solidFill>
                <a:effectLst/>
                <a:uLnTx/>
                <a:uFillTx/>
                <a:latin typeface="Arial"/>
                <a:ea typeface="+mj-ea"/>
                <a:cs typeface="Arial"/>
                <a:sym typeface="Arial"/>
              </a:rPr>
              <a:t>   Environment is Important</a:t>
            </a:r>
          </a:p>
        </p:txBody>
      </p:sp>
      <p:sp>
        <p:nvSpPr>
          <p:cNvPr id="330" name="Google Shape;330;p58"/>
          <p:cNvSpPr txBox="1">
            <a:spLocks noGrp="1"/>
          </p:cNvSpPr>
          <p:nvPr>
            <p:ph type="body" idx="1"/>
          </p:nvPr>
        </p:nvSpPr>
        <p:spPr>
          <a:xfrm>
            <a:off x="1123250" y="2748514"/>
            <a:ext cx="5058163"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Lighting conditions</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Display size</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Distance from the display</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Is tester sitting on a chair or a sofa?</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Is there anything that can distract the tester?</a:t>
            </a:r>
          </a:p>
        </p:txBody>
      </p:sp>
      <p:pic>
        <p:nvPicPr>
          <p:cNvPr id="332" name="Google Shape;332;p58"/>
          <p:cNvPicPr preferRelativeResize="0"/>
          <p:nvPr/>
        </p:nvPicPr>
        <p:blipFill>
          <a:blip r:embed="rId3"/>
          <a:stretch>
            <a:fillRect/>
          </a:stretch>
        </p:blipFill>
        <p:spPr>
          <a:xfrm>
            <a:off x="7029976" y="816613"/>
            <a:ext cx="2928964" cy="2745902"/>
          </a:xfrm>
          <a:prstGeom prst="rect">
            <a:avLst/>
          </a:prstGeom>
          <a:noFill/>
        </p:spPr>
      </p:pic>
      <p:pic>
        <p:nvPicPr>
          <p:cNvPr id="331" name="Google Shape;331;p58"/>
          <p:cNvPicPr preferRelativeResize="0"/>
          <p:nvPr/>
        </p:nvPicPr>
        <p:blipFill>
          <a:blip r:embed="rId4"/>
          <a:stretch>
            <a:fillRect/>
          </a:stretch>
        </p:blipFill>
        <p:spPr>
          <a:xfrm>
            <a:off x="7471486" y="3868928"/>
            <a:ext cx="2043272" cy="3038323"/>
          </a:xfrm>
          <a:prstGeom prst="rect">
            <a:avLst/>
          </a:prstGeom>
          <a:noFill/>
        </p:spPr>
      </p:pic>
      <p:sp>
        <p:nvSpPr>
          <p:cNvPr id="328" name="Google Shape;328;p58"/>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32</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26" name="Google Shape;326;p58"/>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27" name="Google Shape;327;p58"/>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93" name="Group 9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9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Rectangle 9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0" name="Google Shape;340;p59"/>
          <p:cNvSpPr txBox="1"/>
          <p:nvPr/>
        </p:nvSpPr>
        <p:spPr>
          <a:xfrm>
            <a:off x="917460" y="837192"/>
            <a:ext cx="9028941" cy="1460574"/>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FFFFF"/>
                </a:solidFill>
                <a:effectLst/>
                <a:uLnTx/>
                <a:uFillTx/>
                <a:latin typeface="Arial"/>
                <a:ea typeface="+mj-ea"/>
                <a:cs typeface="Arial"/>
                <a:sym typeface="Arial"/>
              </a:rPr>
              <a:t>   Training is Important</a:t>
            </a:r>
          </a:p>
        </p:txBody>
      </p:sp>
      <p:sp>
        <p:nvSpPr>
          <p:cNvPr id="341" name="Google Shape;341;p59"/>
          <p:cNvSpPr txBox="1">
            <a:spLocks noGrp="1"/>
          </p:cNvSpPr>
          <p:nvPr>
            <p:ph type="body" idx="1"/>
          </p:nvPr>
        </p:nvSpPr>
        <p:spPr>
          <a:xfrm>
            <a:off x="1248275" y="2748514"/>
            <a:ext cx="3551074"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We want to have the data of good quality </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The tester must know how to use a testing interface</a:t>
            </a:r>
          </a:p>
        </p:txBody>
      </p:sp>
      <p:pic>
        <p:nvPicPr>
          <p:cNvPr id="342" name="Google Shape;342;p59"/>
          <p:cNvPicPr preferRelativeResize="0"/>
          <p:nvPr/>
        </p:nvPicPr>
        <p:blipFill>
          <a:blip r:embed="rId3"/>
          <a:stretch>
            <a:fillRect/>
          </a:stretch>
        </p:blipFill>
        <p:spPr>
          <a:xfrm>
            <a:off x="5342883" y="3899515"/>
            <a:ext cx="4207106" cy="1619735"/>
          </a:xfrm>
          <a:prstGeom prst="rect">
            <a:avLst/>
          </a:prstGeom>
          <a:noFill/>
        </p:spPr>
      </p:pic>
      <p:sp>
        <p:nvSpPr>
          <p:cNvPr id="339" name="Google Shape;339;p59"/>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33</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37" name="Google Shape;337;p59"/>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38" name="Google Shape;338;p59"/>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1"/>
          <p:cNvSpPr txBox="1"/>
          <p:nvPr/>
        </p:nvSpPr>
        <p:spPr>
          <a:xfrm>
            <a:off x="920100" y="2184400"/>
            <a:ext cx="9085200" cy="4563300"/>
          </a:xfrm>
          <a:prstGeom prst="rect">
            <a:avLst/>
          </a:prstGeom>
          <a:noFill/>
          <a:ln>
            <a:noFill/>
          </a:ln>
        </p:spPr>
        <p:txBody>
          <a:bodyPr spcFirstLastPara="1" wrap="square" lIns="52125" tIns="52125" rIns="52125" bIns="52125" anchor="ctr" anchorCtr="0">
            <a:noAutofit/>
          </a:bodyPr>
          <a:lstStyle/>
          <a:p>
            <a:pPr marL="390525" marR="0" lvl="0" indent="-459105" algn="l" rtl="0">
              <a:lnSpc>
                <a:spcPct val="115000"/>
              </a:lnSpc>
              <a:spcBef>
                <a:spcPts val="0"/>
              </a:spcBef>
              <a:spcAft>
                <a:spcPts val="1000"/>
              </a:spcAft>
              <a:buSzPts val="3600"/>
              <a:buChar char="»"/>
            </a:pPr>
            <a:r>
              <a:rPr lang="en-US" sz="3600"/>
              <a:t>We want repeatable results (that can be compared among many laboratories)</a:t>
            </a:r>
            <a:endParaRPr sz="3600"/>
          </a:p>
        </p:txBody>
      </p:sp>
      <p:sp>
        <p:nvSpPr>
          <p:cNvPr id="358" name="Google Shape;358;p61"/>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59" name="Google Shape;359;p61"/>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0" name="Google Shape;360;p61"/>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361" name="Google Shape;361;p61"/>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Why do We Care?</a:t>
            </a:r>
            <a:endParaRPr sz="50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35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37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38</a:t>
            </a:fld>
            <a:endParaRPr lang="en-P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56DC-3059-6F45-C74C-C78E5EBE8E16}"/>
              </a:ext>
            </a:extLst>
          </p:cNvPr>
          <p:cNvSpPr>
            <a:spLocks noGrp="1"/>
          </p:cNvSpPr>
          <p:nvPr>
            <p:ph type="title"/>
          </p:nvPr>
        </p:nvSpPr>
        <p:spPr/>
        <p:txBody>
          <a:bodyPr/>
          <a:lstStyle/>
          <a:p>
            <a:r>
              <a:rPr lang="en-GB" dirty="0"/>
              <a:t>Objective Methods for Measuring QoE</a:t>
            </a:r>
          </a:p>
        </p:txBody>
      </p:sp>
      <p:sp>
        <p:nvSpPr>
          <p:cNvPr id="3" name="Text Placeholder 2">
            <a:extLst>
              <a:ext uri="{FF2B5EF4-FFF2-40B4-BE49-F238E27FC236}">
                <a16:creationId xmlns:a16="http://schemas.microsoft.com/office/drawing/2014/main" id="{B8B6D879-9345-7B66-09AD-255BC1A843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D5A389F-BDE1-5893-5690-B10495175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4914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74"/>
          <p:cNvGrpSpPr/>
          <p:nvPr/>
        </p:nvGrpSpPr>
        <p:grpSpPr>
          <a:xfrm>
            <a:off x="797703" y="2045756"/>
            <a:ext cx="9085304" cy="4002044"/>
            <a:chOff x="-22" y="665068"/>
            <a:chExt cx="9085304" cy="4002044"/>
          </a:xfrm>
        </p:grpSpPr>
        <p:sp>
          <p:nvSpPr>
            <p:cNvPr id="323" name="Google Shape;323;p74"/>
            <p:cNvSpPr/>
            <p:nvPr/>
          </p:nvSpPr>
          <p:spPr>
            <a:xfrm rot="5400000">
              <a:off x="278" y="664768"/>
              <a:ext cx="3002100" cy="3002700"/>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4"/>
            <p:cNvSpPr/>
            <p:nvPr/>
          </p:nvSpPr>
          <p:spPr>
            <a:xfrm rot="-5400000">
              <a:off x="3090197" y="664885"/>
              <a:ext cx="3002100" cy="3002700"/>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4"/>
            <p:cNvSpPr/>
            <p:nvPr/>
          </p:nvSpPr>
          <p:spPr>
            <a:xfrm>
              <a:off x="3445131"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4"/>
            <p:cNvSpPr txBox="1"/>
            <p:nvPr/>
          </p:nvSpPr>
          <p:spPr>
            <a:xfrm>
              <a:off x="3445131" y="4066483"/>
              <a:ext cx="22794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solidFill>
                    <a:srgbClr val="000000"/>
                  </a:solidFill>
                  <a:latin typeface="Arial"/>
                  <a:ea typeface="Arial"/>
                  <a:cs typeface="Arial"/>
                  <a:sym typeface="Arial"/>
                </a:rPr>
                <a:t>What we build</a:t>
              </a:r>
              <a:endParaRPr sz="2600">
                <a:solidFill>
                  <a:srgbClr val="000000"/>
                </a:solidFill>
                <a:latin typeface="Arial"/>
                <a:ea typeface="Arial"/>
                <a:cs typeface="Arial"/>
                <a:sym typeface="Arial"/>
              </a:endParaRPr>
            </a:p>
          </p:txBody>
        </p:sp>
        <p:sp>
          <p:nvSpPr>
            <p:cNvPr id="327" name="Google Shape;327;p74"/>
            <p:cNvSpPr/>
            <p:nvPr/>
          </p:nvSpPr>
          <p:spPr>
            <a:xfrm rot="5400000">
              <a:off x="2993872" y="664768"/>
              <a:ext cx="3002100" cy="3002700"/>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4"/>
            <p:cNvSpPr/>
            <p:nvPr/>
          </p:nvSpPr>
          <p:spPr>
            <a:xfrm rot="-5400000">
              <a:off x="6082882" y="664885"/>
              <a:ext cx="3002100" cy="3002700"/>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4"/>
            <p:cNvSpPr/>
            <p:nvPr/>
          </p:nvSpPr>
          <p:spPr>
            <a:xfrm>
              <a:off x="6218861"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4"/>
            <p:cNvSpPr txBox="1"/>
            <p:nvPr/>
          </p:nvSpPr>
          <p:spPr>
            <a:xfrm>
              <a:off x="6218861" y="4066483"/>
              <a:ext cx="22794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solidFill>
                    <a:srgbClr val="000000"/>
                  </a:solidFill>
                  <a:latin typeface="Arial"/>
                  <a:ea typeface="Arial"/>
                  <a:cs typeface="Arial"/>
                  <a:sym typeface="Arial"/>
                </a:rPr>
                <a:t>What we want</a:t>
              </a:r>
              <a:endParaRPr sz="2600">
                <a:solidFill>
                  <a:srgbClr val="000000"/>
                </a:solidFill>
                <a:latin typeface="Arial"/>
                <a:ea typeface="Arial"/>
                <a:cs typeface="Arial"/>
                <a:sym typeface="Arial"/>
              </a:endParaRPr>
            </a:p>
          </p:txBody>
        </p:sp>
        <p:sp>
          <p:nvSpPr>
            <p:cNvPr id="331" name="Google Shape;331;p74"/>
            <p:cNvSpPr/>
            <p:nvPr/>
          </p:nvSpPr>
          <p:spPr>
            <a:xfrm>
              <a:off x="3501830" y="1160785"/>
              <a:ext cx="2106900" cy="2106900"/>
            </a:xfrm>
            <a:prstGeom prst="ellipse">
              <a:avLst/>
            </a:prstGeom>
            <a:gradFill>
              <a:gsLst>
                <a:gs pos="0">
                  <a:srgbClr val="474747">
                    <a:alpha val="49803"/>
                  </a:srgbClr>
                </a:gs>
                <a:gs pos="50000">
                  <a:srgbClr val="000000">
                    <a:alpha val="49803"/>
                  </a:srgbClr>
                </a:gs>
                <a:gs pos="100000">
                  <a:srgbClr val="000000">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4"/>
            <p:cNvSpPr txBox="1"/>
            <p:nvPr/>
          </p:nvSpPr>
          <p:spPr>
            <a:xfrm>
              <a:off x="3923238" y="1371489"/>
              <a:ext cx="1264200" cy="1685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333" name="Google Shape;333;p74"/>
            <p:cNvSpPr/>
            <p:nvPr/>
          </p:nvSpPr>
          <p:spPr>
            <a:xfrm>
              <a:off x="865981" y="1120824"/>
              <a:ext cx="951300" cy="951300"/>
            </a:xfrm>
            <a:prstGeom prst="ellipse">
              <a:avLst/>
            </a:prstGeom>
            <a:gradFill>
              <a:gsLst>
                <a:gs pos="0">
                  <a:srgbClr val="4A4A4A">
                    <a:alpha val="49803"/>
                  </a:srgbClr>
                </a:gs>
                <a:gs pos="50000">
                  <a:srgbClr val="181818">
                    <a:alpha val="49803"/>
                  </a:srgbClr>
                </a:gs>
                <a:gs pos="100000">
                  <a:srgbClr val="141414">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4"/>
            <p:cNvSpPr txBox="1"/>
            <p:nvPr/>
          </p:nvSpPr>
          <p:spPr>
            <a:xfrm>
              <a:off x="1005293" y="1260139"/>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335" name="Google Shape;335;p74"/>
            <p:cNvSpPr/>
            <p:nvPr/>
          </p:nvSpPr>
          <p:spPr>
            <a:xfrm>
              <a:off x="515134" y="1916154"/>
              <a:ext cx="467400" cy="467100"/>
            </a:xfrm>
            <a:prstGeom prst="ellipse">
              <a:avLst/>
            </a:prstGeom>
            <a:gradFill>
              <a:gsLst>
                <a:gs pos="0">
                  <a:srgbClr val="535353">
                    <a:alpha val="49803"/>
                  </a:srgbClr>
                </a:gs>
                <a:gs pos="50000">
                  <a:srgbClr val="313131">
                    <a:alpha val="49803"/>
                  </a:srgbClr>
                </a:gs>
                <a:gs pos="100000">
                  <a:srgbClr val="2A2A2A">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4"/>
            <p:cNvSpPr/>
            <p:nvPr/>
          </p:nvSpPr>
          <p:spPr>
            <a:xfrm>
              <a:off x="1895325" y="1307948"/>
              <a:ext cx="271800" cy="271800"/>
            </a:xfrm>
            <a:prstGeom prst="ellipse">
              <a:avLst/>
            </a:prstGeom>
            <a:gradFill>
              <a:gsLst>
                <a:gs pos="0">
                  <a:srgbClr val="636363">
                    <a:alpha val="49803"/>
                  </a:srgbClr>
                </a:gs>
                <a:gs pos="50000">
                  <a:srgbClr val="4A4A4A">
                    <a:alpha val="49803"/>
                  </a:srgbClr>
                </a:gs>
                <a:gs pos="100000">
                  <a:srgbClr val="414141">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4"/>
            <p:cNvSpPr/>
            <p:nvPr/>
          </p:nvSpPr>
          <p:spPr>
            <a:xfrm>
              <a:off x="1794287" y="1689005"/>
              <a:ext cx="951300" cy="951300"/>
            </a:xfrm>
            <a:prstGeom prst="ellipse">
              <a:avLst/>
            </a:prstGeom>
            <a:gradFill>
              <a:gsLst>
                <a:gs pos="0">
                  <a:srgbClr val="757575">
                    <a:alpha val="49803"/>
                  </a:srgbClr>
                </a:gs>
                <a:gs pos="50000">
                  <a:srgbClr val="636363">
                    <a:alpha val="49803"/>
                  </a:srgbClr>
                </a:gs>
                <a:gs pos="100000">
                  <a:srgbClr val="575757">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4"/>
            <p:cNvSpPr txBox="1"/>
            <p:nvPr/>
          </p:nvSpPr>
          <p:spPr>
            <a:xfrm>
              <a:off x="1933599" y="1828320"/>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339" name="Google Shape;339;p74"/>
            <p:cNvSpPr/>
            <p:nvPr/>
          </p:nvSpPr>
          <p:spPr>
            <a:xfrm>
              <a:off x="1893764" y="2698486"/>
              <a:ext cx="271800" cy="271800"/>
            </a:xfrm>
            <a:prstGeom prst="ellipse">
              <a:avLst/>
            </a:prstGeom>
            <a:gradFill>
              <a:gsLst>
                <a:gs pos="0">
                  <a:srgbClr val="8A8A8A">
                    <a:alpha val="49803"/>
                  </a:srgbClr>
                </a:gs>
                <a:gs pos="50000">
                  <a:srgbClr val="7C7C7C">
                    <a:alpha val="49803"/>
                  </a:srgbClr>
                </a:gs>
                <a:gs pos="100000">
                  <a:srgbClr val="6C6C6C">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4"/>
            <p:cNvSpPr/>
            <p:nvPr/>
          </p:nvSpPr>
          <p:spPr>
            <a:xfrm>
              <a:off x="882932" y="2232635"/>
              <a:ext cx="951300" cy="951300"/>
            </a:xfrm>
            <a:prstGeom prst="ellipse">
              <a:avLst/>
            </a:prstGeom>
            <a:gradFill>
              <a:gsLst>
                <a:gs pos="0">
                  <a:srgbClr val="9F9F9F">
                    <a:alpha val="49803"/>
                  </a:srgbClr>
                </a:gs>
                <a:gs pos="50000">
                  <a:srgbClr val="949494">
                    <a:alpha val="49803"/>
                  </a:srgbClr>
                </a:gs>
                <a:gs pos="100000">
                  <a:srgbClr val="828282">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4"/>
            <p:cNvSpPr txBox="1"/>
            <p:nvPr/>
          </p:nvSpPr>
          <p:spPr>
            <a:xfrm>
              <a:off x="1022244" y="2371950"/>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342" name="Google Shape;342;p74"/>
            <p:cNvSpPr/>
            <p:nvPr/>
          </p:nvSpPr>
          <p:spPr>
            <a:xfrm>
              <a:off x="6477791" y="1285597"/>
              <a:ext cx="1753500" cy="1753200"/>
            </a:xfrm>
            <a:prstGeom prst="ellipse">
              <a:avLst/>
            </a:prstGeom>
            <a:gradFill>
              <a:gsLst>
                <a:gs pos="0">
                  <a:srgbClr val="4C4C4C"/>
                </a:gs>
                <a:gs pos="50000">
                  <a:srgbClr val="1F1F1F"/>
                </a:gs>
                <a:gs pos="100000">
                  <a:srgbClr val="1A1A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4"/>
            <p:cNvSpPr txBox="1"/>
            <p:nvPr/>
          </p:nvSpPr>
          <p:spPr>
            <a:xfrm>
              <a:off x="6734579" y="1542338"/>
              <a:ext cx="1239900" cy="1239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344" name="Google Shape;344;p74"/>
            <p:cNvSpPr/>
            <p:nvPr/>
          </p:nvSpPr>
          <p:spPr>
            <a:xfrm>
              <a:off x="564194"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4"/>
            <p:cNvSpPr txBox="1"/>
            <p:nvPr/>
          </p:nvSpPr>
          <p:spPr>
            <a:xfrm>
              <a:off x="313850" y="4066513"/>
              <a:ext cx="25299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t>What</a:t>
              </a:r>
              <a:r>
                <a:rPr lang="en-US" sz="2600">
                  <a:solidFill>
                    <a:srgbClr val="000000"/>
                  </a:solidFill>
                  <a:latin typeface="Arial"/>
                  <a:ea typeface="Arial"/>
                  <a:cs typeface="Arial"/>
                  <a:sym typeface="Arial"/>
                </a:rPr>
                <a:t> we know</a:t>
              </a:r>
              <a:endParaRPr sz="2600">
                <a:solidFill>
                  <a:srgbClr val="000000"/>
                </a:solidFill>
                <a:latin typeface="Arial"/>
                <a:ea typeface="Arial"/>
                <a:cs typeface="Arial"/>
                <a:sym typeface="Arial"/>
              </a:endParaRPr>
            </a:p>
          </p:txBody>
        </p:sp>
      </p:grpSp>
      <p:sp>
        <p:nvSpPr>
          <p:cNvPr id="347" name="Google Shape;347;p7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From QoS to QoE</a:t>
            </a:r>
            <a:endParaRPr sz="50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75"/>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What are Those?</a:t>
            </a:r>
            <a:endParaRPr sz="5000" b="1"/>
          </a:p>
        </p:txBody>
      </p:sp>
      <p:sp>
        <p:nvSpPr>
          <p:cNvPr id="354" name="Google Shape;354;p75"/>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0"/>
              </a:spcBef>
              <a:spcAft>
                <a:spcPts val="0"/>
              </a:spcAft>
              <a:buClr>
                <a:srgbClr val="000000"/>
              </a:buClr>
              <a:buSzPts val="2600"/>
              <a:buFont typeface="Arial"/>
              <a:buChar char="»"/>
            </a:pPr>
            <a:r>
              <a:rPr lang="en-US" sz="2600"/>
              <a:t>Algorithms using objectively measurable input and providing objectively </a:t>
            </a:r>
            <a:r>
              <a:rPr lang="en-US" sz="2600">
                <a:solidFill>
                  <a:schemeClr val="dk1"/>
                </a:solidFill>
              </a:rPr>
              <a:t>measurable output</a:t>
            </a:r>
            <a:endParaRPr sz="2600">
              <a:solidFill>
                <a:schemeClr val="dk1"/>
              </a:solidFill>
            </a:endParaRPr>
          </a:p>
          <a:p>
            <a:pPr marL="390525" marR="0" lvl="0" indent="-395605" algn="l" rtl="0">
              <a:lnSpc>
                <a:spcPct val="115000"/>
              </a:lnSpc>
              <a:spcBef>
                <a:spcPts val="1000"/>
              </a:spcBef>
              <a:spcAft>
                <a:spcPts val="0"/>
              </a:spcAft>
              <a:buClr>
                <a:schemeClr val="dk1"/>
              </a:buClr>
              <a:buSzPts val="2600"/>
              <a:buChar char="»"/>
            </a:pPr>
            <a:r>
              <a:rPr lang="en-US" sz="2600">
                <a:solidFill>
                  <a:schemeClr val="dk1"/>
                </a:solidFill>
              </a:rPr>
              <a:t>For example: “give me a video and I will tell you what an average end-user thinks about its quality”</a:t>
            </a:r>
            <a:endParaRPr sz="2600">
              <a:solidFill>
                <a:schemeClr val="dk1"/>
              </a:solidFill>
            </a:endParaRPr>
          </a:p>
          <a:p>
            <a:pPr marL="390525" marR="0" lvl="0" indent="-395605" algn="l" rtl="0">
              <a:lnSpc>
                <a:spcPct val="115000"/>
              </a:lnSpc>
              <a:spcBef>
                <a:spcPts val="1000"/>
              </a:spcBef>
              <a:spcAft>
                <a:spcPts val="1000"/>
              </a:spcAft>
              <a:buClr>
                <a:schemeClr val="dk1"/>
              </a:buClr>
              <a:buSzPts val="2600"/>
              <a:buChar char="»"/>
            </a:pPr>
            <a:r>
              <a:rPr lang="en-US" sz="2600">
                <a:solidFill>
                  <a:schemeClr val="dk1"/>
                </a:solidFill>
              </a:rPr>
              <a:t>You want to replace a human with an algorithm</a:t>
            </a:r>
            <a:endParaRPr sz="2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7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Why Objective Methods?</a:t>
            </a:r>
            <a:endParaRPr sz="5000" b="1"/>
          </a:p>
        </p:txBody>
      </p:sp>
      <p:sp>
        <p:nvSpPr>
          <p:cNvPr id="361" name="Google Shape;361;p76"/>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0"/>
              </a:spcBef>
              <a:spcAft>
                <a:spcPts val="0"/>
              </a:spcAft>
              <a:buSzPts val="2600"/>
              <a:buChar char="»"/>
            </a:pPr>
            <a:r>
              <a:rPr lang="en-US" sz="2600"/>
              <a:t>Objective - “based on real facts and not influenced by personal beliefs or feelings” (from Cambridge Dictionary)</a:t>
            </a:r>
            <a:endParaRPr sz="2600"/>
          </a:p>
          <a:p>
            <a:pPr marL="390525" marR="0" lvl="0" indent="-395605" algn="l" rtl="0">
              <a:lnSpc>
                <a:spcPct val="115000"/>
              </a:lnSpc>
              <a:spcBef>
                <a:spcPts val="1000"/>
              </a:spcBef>
              <a:spcAft>
                <a:spcPts val="0"/>
              </a:spcAft>
              <a:buSzPts val="2600"/>
              <a:buChar char="»"/>
            </a:pPr>
            <a:r>
              <a:rPr lang="en-US" sz="2600"/>
              <a:t>Cheaper</a:t>
            </a:r>
            <a:endParaRPr sz="2600"/>
          </a:p>
          <a:p>
            <a:pPr marL="887412" marR="0" lvl="1" indent="-303212" algn="l" rtl="0">
              <a:lnSpc>
                <a:spcPct val="115000"/>
              </a:lnSpc>
              <a:spcBef>
                <a:spcPts val="1000"/>
              </a:spcBef>
              <a:spcAft>
                <a:spcPts val="0"/>
              </a:spcAft>
              <a:buSzPts val="2600"/>
              <a:buChar char="–"/>
            </a:pPr>
            <a:r>
              <a:rPr lang="en-US" sz="2600"/>
              <a:t>CPUs are much faster than humans (if it comes to digital images processing)</a:t>
            </a:r>
            <a:endParaRPr sz="2600"/>
          </a:p>
          <a:p>
            <a:pPr marL="390525" marR="0" lvl="0" indent="-395605" algn="l" rtl="0">
              <a:lnSpc>
                <a:spcPct val="115000"/>
              </a:lnSpc>
              <a:spcBef>
                <a:spcPts val="1000"/>
              </a:spcBef>
              <a:spcAft>
                <a:spcPts val="0"/>
              </a:spcAft>
              <a:buSzPts val="2600"/>
              <a:buChar char="»"/>
            </a:pPr>
            <a:r>
              <a:rPr lang="en-US" sz="2600"/>
              <a:t>Scalable</a:t>
            </a:r>
            <a:endParaRPr sz="2600"/>
          </a:p>
          <a:p>
            <a:pPr marL="887412" marR="0" lvl="1" indent="-303212" algn="l" rtl="0">
              <a:lnSpc>
                <a:spcPct val="115000"/>
              </a:lnSpc>
              <a:spcBef>
                <a:spcPts val="1000"/>
              </a:spcBef>
              <a:spcAft>
                <a:spcPts val="1000"/>
              </a:spcAft>
              <a:buSzPts val="2600"/>
              <a:buChar char="–"/>
            </a:pPr>
            <a:r>
              <a:rPr lang="en-US" sz="2600"/>
              <a:t>Assessing the quality of multiple sources</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77"/>
          <p:cNvSpPr txBox="1">
            <a:spLocks noGrp="1"/>
          </p:cNvSpPr>
          <p:nvPr>
            <p:ph type="body" idx="1"/>
          </p:nvPr>
        </p:nvSpPr>
        <p:spPr>
          <a:xfrm>
            <a:off x="735013" y="1852613"/>
            <a:ext cx="4519500" cy="908100"/>
          </a:xfrm>
          <a:prstGeom prst="rect">
            <a:avLst/>
          </a:prstGeom>
          <a:noFill/>
          <a:ln>
            <a:noFill/>
          </a:ln>
        </p:spPr>
        <p:txBody>
          <a:bodyPr spcFirstLastPara="1" wrap="square" lIns="52125" tIns="52125" rIns="52125" bIns="52125" anchor="t" anchorCtr="0">
            <a:noAutofit/>
          </a:bodyPr>
          <a:lstStyle/>
          <a:p>
            <a:pPr marL="390525" marR="0" lvl="0" indent="0" algn="l" rtl="0">
              <a:lnSpc>
                <a:spcPct val="80000"/>
              </a:lnSpc>
              <a:spcBef>
                <a:spcPts val="0"/>
              </a:spcBef>
              <a:spcAft>
                <a:spcPts val="0"/>
              </a:spcAft>
              <a:buNone/>
            </a:pPr>
            <a:endParaRPr sz="2520" b="0" i="0" u="none" strike="noStrike" cap="none">
              <a:solidFill>
                <a:srgbClr val="000000"/>
              </a:solidFill>
              <a:latin typeface="Arial"/>
              <a:ea typeface="Arial"/>
              <a:cs typeface="Arial"/>
              <a:sym typeface="Arial"/>
            </a:endParaRPr>
          </a:p>
        </p:txBody>
      </p:sp>
      <p:sp>
        <p:nvSpPr>
          <p:cNvPr id="367" name="Google Shape;367;p7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
        <p:nvSpPr>
          <p:cNvPr id="368" name="Google Shape;368;p77"/>
          <p:cNvSpPr txBox="1">
            <a:spLocks noGrp="1"/>
          </p:cNvSpPr>
          <p:nvPr>
            <p:ph type="title"/>
          </p:nvPr>
        </p:nvSpPr>
        <p:spPr>
          <a:xfrm>
            <a:off x="735013" y="401638"/>
            <a:ext cx="9212400" cy="14604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b="1"/>
              <a:t>Classification</a:t>
            </a:r>
            <a:endParaRPr sz="5000" b="1" i="0" u="none" strike="noStrike" cap="none">
              <a:solidFill>
                <a:srgbClr val="000000"/>
              </a:solidFill>
            </a:endParaRPr>
          </a:p>
        </p:txBody>
      </p:sp>
      <p:sp>
        <p:nvSpPr>
          <p:cNvPr id="369" name="Google Shape;369;p77"/>
          <p:cNvSpPr txBox="1">
            <a:spLocks noGrp="1"/>
          </p:cNvSpPr>
          <p:nvPr>
            <p:ph type="body" idx="2"/>
          </p:nvPr>
        </p:nvSpPr>
        <p:spPr>
          <a:xfrm>
            <a:off x="735025" y="3589597"/>
            <a:ext cx="4519500" cy="3230400"/>
          </a:xfrm>
          <a:prstGeom prst="rect">
            <a:avLst/>
          </a:prstGeom>
        </p:spPr>
        <p:txBody>
          <a:bodyPr spcFirstLastPara="1" wrap="square" lIns="52125" tIns="52125" rIns="52125" bIns="52125" anchor="t" anchorCtr="0">
            <a:noAutofit/>
          </a:bodyPr>
          <a:lstStyle/>
          <a:p>
            <a:pPr marL="457200" lvl="0" indent="-393700" algn="l" rtl="0">
              <a:lnSpc>
                <a:spcPct val="115000"/>
              </a:lnSpc>
              <a:spcBef>
                <a:spcPts val="0"/>
              </a:spcBef>
              <a:spcAft>
                <a:spcPts val="0"/>
              </a:spcAft>
              <a:buSzPts val="2600"/>
              <a:buChar char="»"/>
            </a:pPr>
            <a:r>
              <a:rPr lang="en-US" sz="2600"/>
              <a:t>Full access to the original content</a:t>
            </a:r>
            <a:endParaRPr sz="2600"/>
          </a:p>
          <a:p>
            <a:pPr marL="457200" lvl="0" indent="-393700" algn="l" rtl="0">
              <a:spcBef>
                <a:spcPts val="1000"/>
              </a:spcBef>
              <a:spcAft>
                <a:spcPts val="0"/>
              </a:spcAft>
              <a:buSzPts val="2600"/>
              <a:buChar char="»"/>
            </a:pPr>
            <a:r>
              <a:rPr lang="en-US" sz="2600"/>
              <a:t>Computationally intensive</a:t>
            </a:r>
            <a:endParaRPr sz="2600"/>
          </a:p>
          <a:p>
            <a:pPr marL="457200" lvl="0" indent="-393700" algn="l" rtl="0">
              <a:spcBef>
                <a:spcPts val="1000"/>
              </a:spcBef>
              <a:spcAft>
                <a:spcPts val="0"/>
              </a:spcAft>
              <a:buSzPts val="2600"/>
              <a:buChar char="»"/>
            </a:pPr>
            <a:r>
              <a:rPr lang="en-US" sz="2600"/>
              <a:t>Good for content producers (and modifiers)</a:t>
            </a:r>
            <a:endParaRPr sz="2600"/>
          </a:p>
        </p:txBody>
      </p:sp>
      <p:sp>
        <p:nvSpPr>
          <p:cNvPr id="370" name="Google Shape;370;p77"/>
          <p:cNvSpPr txBox="1">
            <a:spLocks noGrp="1"/>
          </p:cNvSpPr>
          <p:nvPr>
            <p:ph type="body" idx="3"/>
          </p:nvPr>
        </p:nvSpPr>
        <p:spPr>
          <a:xfrm>
            <a:off x="5407025" y="1852613"/>
            <a:ext cx="4540200" cy="908100"/>
          </a:xfrm>
          <a:prstGeom prst="rect">
            <a:avLst/>
          </a:prstGeom>
        </p:spPr>
        <p:txBody>
          <a:bodyPr spcFirstLastPara="1" wrap="square" lIns="52125" tIns="52125" rIns="52125" bIns="52125" anchor="b" anchorCtr="0">
            <a:noAutofit/>
          </a:bodyPr>
          <a:lstStyle/>
          <a:p>
            <a:pPr marL="0" lvl="0" indent="0" algn="l" rtl="0">
              <a:spcBef>
                <a:spcPts val="800"/>
              </a:spcBef>
              <a:spcAft>
                <a:spcPts val="0"/>
              </a:spcAft>
              <a:buNone/>
            </a:pPr>
            <a:endParaRPr/>
          </a:p>
        </p:txBody>
      </p:sp>
      <p:sp>
        <p:nvSpPr>
          <p:cNvPr id="371" name="Google Shape;371;p77"/>
          <p:cNvSpPr txBox="1">
            <a:spLocks noGrp="1"/>
          </p:cNvSpPr>
          <p:nvPr>
            <p:ph type="body" idx="4"/>
          </p:nvPr>
        </p:nvSpPr>
        <p:spPr>
          <a:xfrm>
            <a:off x="5407025" y="3589573"/>
            <a:ext cx="4540200" cy="3230400"/>
          </a:xfrm>
          <a:prstGeom prst="rect">
            <a:avLst/>
          </a:prstGeom>
        </p:spPr>
        <p:txBody>
          <a:bodyPr spcFirstLastPara="1" wrap="square" lIns="52125" tIns="52125" rIns="52125" bIns="52125" anchor="t" anchorCtr="0">
            <a:noAutofit/>
          </a:bodyPr>
          <a:lstStyle/>
          <a:p>
            <a:pPr marL="457200" lvl="0" indent="-393700" algn="l" rtl="0">
              <a:spcBef>
                <a:spcPts val="0"/>
              </a:spcBef>
              <a:spcAft>
                <a:spcPts val="0"/>
              </a:spcAft>
              <a:buSzPts val="2600"/>
              <a:buChar char="»"/>
            </a:pPr>
            <a:r>
              <a:rPr lang="en-US" sz="2600"/>
              <a:t>No access to the original content</a:t>
            </a:r>
            <a:endParaRPr sz="2600"/>
          </a:p>
          <a:p>
            <a:pPr marL="457200" lvl="0" indent="-393700" algn="l" rtl="0">
              <a:spcBef>
                <a:spcPts val="1000"/>
              </a:spcBef>
              <a:spcAft>
                <a:spcPts val="0"/>
              </a:spcAft>
              <a:buSzPts val="2600"/>
              <a:buChar char="»"/>
            </a:pPr>
            <a:r>
              <a:rPr lang="en-US" sz="2600"/>
              <a:t>Faster than FR methods</a:t>
            </a:r>
            <a:endParaRPr sz="2600"/>
          </a:p>
          <a:p>
            <a:pPr marL="457200" lvl="0" indent="-393700" algn="l" rtl="0">
              <a:spcBef>
                <a:spcPts val="1000"/>
              </a:spcBef>
              <a:spcAft>
                <a:spcPts val="1000"/>
              </a:spcAft>
              <a:buSzPts val="2600"/>
              <a:buChar char="»"/>
            </a:pPr>
            <a:r>
              <a:rPr lang="en-US" sz="2600"/>
              <a:t>Scalable</a:t>
            </a:r>
            <a:endParaRPr sz="2600"/>
          </a:p>
        </p:txBody>
      </p:sp>
      <p:sp>
        <p:nvSpPr>
          <p:cNvPr id="372" name="Google Shape;372;p77"/>
          <p:cNvSpPr/>
          <p:nvPr/>
        </p:nvSpPr>
        <p:spPr>
          <a:xfrm>
            <a:off x="913650" y="20854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Full Reference</a:t>
            </a:r>
            <a:endParaRPr sz="3000">
              <a:solidFill>
                <a:srgbClr val="FFFFFF"/>
              </a:solidFill>
            </a:endParaRPr>
          </a:p>
        </p:txBody>
      </p:sp>
      <p:sp>
        <p:nvSpPr>
          <p:cNvPr id="373" name="Google Shape;373;p77"/>
          <p:cNvSpPr/>
          <p:nvPr/>
        </p:nvSpPr>
        <p:spPr>
          <a:xfrm>
            <a:off x="5513775" y="2085475"/>
            <a:ext cx="4028700" cy="12807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No Reference</a:t>
            </a:r>
            <a:endParaRPr sz="3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
        <p:nvSpPr>
          <p:cNvPr id="379" name="Google Shape;379;p7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Examples</a:t>
            </a:r>
            <a:endParaRPr sz="5000" b="1"/>
          </a:p>
        </p:txBody>
      </p:sp>
      <p:sp>
        <p:nvSpPr>
          <p:cNvPr id="380" name="Google Shape;380;p78"/>
          <p:cNvSpPr/>
          <p:nvPr/>
        </p:nvSpPr>
        <p:spPr>
          <a:xfrm>
            <a:off x="5302300" y="56859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FFFFFF"/>
                </a:solidFill>
              </a:rPr>
              <a:t>Full Reference</a:t>
            </a:r>
            <a:endParaRPr sz="3000" dirty="0">
              <a:solidFill>
                <a:srgbClr val="FFFFFF"/>
              </a:solidFill>
            </a:endParaRPr>
          </a:p>
        </p:txBody>
      </p:sp>
      <p:sp>
        <p:nvSpPr>
          <p:cNvPr id="381" name="Google Shape;381;p78"/>
          <p:cNvSpPr txBox="1">
            <a:spLocks noGrp="1"/>
          </p:cNvSpPr>
          <p:nvPr>
            <p:ph type="title"/>
          </p:nvPr>
        </p:nvSpPr>
        <p:spPr>
          <a:xfrm>
            <a:off x="735013" y="503238"/>
            <a:ext cx="3444900" cy="1763700"/>
          </a:xfrm>
          <a:prstGeom prst="rect">
            <a:avLst/>
          </a:prstGeom>
        </p:spPr>
        <p:txBody>
          <a:bodyPr spcFirstLastPara="1" wrap="square" lIns="59725" tIns="59725" rIns="59725" bIns="59725" anchor="b" anchorCtr="0">
            <a:noAutofit/>
          </a:bodyPr>
          <a:lstStyle/>
          <a:p>
            <a:pPr marL="0" lvl="0" indent="0" algn="ctr" rtl="0">
              <a:spcBef>
                <a:spcPts val="0"/>
              </a:spcBef>
              <a:spcAft>
                <a:spcPts val="0"/>
              </a:spcAft>
              <a:buNone/>
            </a:pPr>
            <a:r>
              <a:rPr lang="en-US" sz="2600" b="1"/>
              <a:t>PSNR</a:t>
            </a:r>
            <a:endParaRPr sz="2600" b="1"/>
          </a:p>
        </p:txBody>
      </p:sp>
      <p:sp>
        <p:nvSpPr>
          <p:cNvPr id="382" name="Google Shape;382;p78"/>
          <p:cNvSpPr txBox="1">
            <a:spLocks noGrp="1"/>
          </p:cNvSpPr>
          <p:nvPr>
            <p:ph type="body" idx="2"/>
          </p:nvPr>
        </p:nvSpPr>
        <p:spPr>
          <a:xfrm>
            <a:off x="735013" y="2266951"/>
            <a:ext cx="3444900" cy="4200300"/>
          </a:xfrm>
          <a:prstGeom prst="rect">
            <a:avLst/>
          </a:prstGeom>
        </p:spPr>
        <p:txBody>
          <a:bodyPr spcFirstLastPara="1" wrap="square" lIns="59725" tIns="59725" rIns="59725" bIns="59725" anchor="t" anchorCtr="0">
            <a:noAutofit/>
          </a:bodyPr>
          <a:lstStyle/>
          <a:p>
            <a:pPr marL="390525" lvl="0" indent="-327025" algn="l" rtl="0">
              <a:spcBef>
                <a:spcPts val="0"/>
              </a:spcBef>
              <a:spcAft>
                <a:spcPts val="0"/>
              </a:spcAft>
              <a:buClr>
                <a:schemeClr val="dk1"/>
              </a:buClr>
              <a:buSzPts val="2600"/>
              <a:buChar char="»"/>
            </a:pPr>
            <a:r>
              <a:rPr lang="en-US" sz="2600">
                <a:solidFill>
                  <a:srgbClr val="1E1E1E"/>
                </a:solidFill>
              </a:rPr>
              <a:t>The most popular</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Based on Mean Squared Error (MSE) metric</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Used in Shot Boundary Detection (SBD)</a:t>
            </a:r>
            <a:endParaRPr sz="2600">
              <a:solidFill>
                <a:srgbClr val="1E1E1E"/>
              </a:solidFill>
            </a:endParaRPr>
          </a:p>
          <a:p>
            <a:pPr marL="390525" lvl="0" indent="-327025" algn="l" rtl="0">
              <a:spcBef>
                <a:spcPts val="1000"/>
              </a:spcBef>
              <a:spcAft>
                <a:spcPts val="1000"/>
              </a:spcAft>
              <a:buClr>
                <a:srgbClr val="1E1E1E"/>
              </a:buClr>
              <a:buSzPts val="2600"/>
              <a:buChar char="»"/>
            </a:pPr>
            <a:r>
              <a:rPr lang="en-US" sz="2600">
                <a:solidFill>
                  <a:srgbClr val="1E1E1E"/>
                </a:solidFill>
              </a:rPr>
              <a:t>For details, see </a:t>
            </a:r>
            <a:r>
              <a:rPr lang="en-US" sz="2600" u="sng">
                <a:solidFill>
                  <a:schemeClr val="hlink"/>
                </a:solidFill>
                <a:hlinkClick r:id="rId3"/>
              </a:rPr>
              <a:t>here</a:t>
            </a:r>
            <a:endParaRPr sz="2600">
              <a:solidFill>
                <a:srgbClr val="1E1E1E"/>
              </a:solidFill>
            </a:endParaRPr>
          </a:p>
        </p:txBody>
      </p:sp>
      <p:pic>
        <p:nvPicPr>
          <p:cNvPr id="383" name="Google Shape;383;p78"/>
          <p:cNvPicPr preferRelativeResize="0"/>
          <p:nvPr/>
        </p:nvPicPr>
        <p:blipFill rotWithShape="1">
          <a:blip r:embed="rId4">
            <a:alphaModFix/>
          </a:blip>
          <a:srcRect t="38137" b="38522"/>
          <a:stretch/>
        </p:blipFill>
        <p:spPr>
          <a:xfrm>
            <a:off x="4750025" y="2266949"/>
            <a:ext cx="5133250" cy="1033151"/>
          </a:xfrm>
          <a:prstGeom prst="rect">
            <a:avLst/>
          </a:prstGeom>
          <a:noFill/>
          <a:ln>
            <a:noFill/>
          </a:ln>
        </p:spPr>
      </p:pic>
      <p:pic>
        <p:nvPicPr>
          <p:cNvPr id="384" name="Google Shape;384;p78"/>
          <p:cNvPicPr preferRelativeResize="0"/>
          <p:nvPr/>
        </p:nvPicPr>
        <p:blipFill rotWithShape="1">
          <a:blip r:embed="rId5">
            <a:alphaModFix/>
          </a:blip>
          <a:srcRect t="36720" b="35465"/>
          <a:stretch/>
        </p:blipFill>
        <p:spPr>
          <a:xfrm>
            <a:off x="4991825" y="3913713"/>
            <a:ext cx="4649650" cy="1115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240BE-1602-2416-048F-AC6AACB6A086}"/>
              </a:ext>
            </a:extLst>
          </p:cNvPr>
          <p:cNvSpPr>
            <a:spLocks noGrp="1"/>
          </p:cNvSpPr>
          <p:nvPr>
            <p:ph type="title"/>
          </p:nvPr>
        </p:nvSpPr>
        <p:spPr/>
        <p:txBody>
          <a:bodyPr>
            <a:normAutofit fontScale="90000"/>
          </a:bodyPr>
          <a:lstStyle/>
          <a:p>
            <a:r>
              <a:rPr lang="en-GB" dirty="0"/>
              <a:t>SSIM (Structural Similarity</a:t>
            </a:r>
            <a:br>
              <a:rPr lang="en-GB" dirty="0"/>
            </a:br>
            <a:r>
              <a:rPr lang="en-GB" dirty="0"/>
              <a:t>Index Measure)</a:t>
            </a:r>
          </a:p>
        </p:txBody>
      </p:sp>
      <p:sp>
        <p:nvSpPr>
          <p:cNvPr id="3" name="Text Placeholder 2">
            <a:extLst>
              <a:ext uri="{FF2B5EF4-FFF2-40B4-BE49-F238E27FC236}">
                <a16:creationId xmlns:a16="http://schemas.microsoft.com/office/drawing/2014/main" id="{9A21FC86-436C-49FE-DD12-B45D4DDEFA35}"/>
              </a:ext>
            </a:extLst>
          </p:cNvPr>
          <p:cNvSpPr>
            <a:spLocks noGrp="1"/>
          </p:cNvSpPr>
          <p:nvPr>
            <p:ph type="body" idx="1"/>
          </p:nvPr>
        </p:nvSpPr>
        <p:spPr/>
        <p:txBody>
          <a:bodyPr>
            <a:normAutofit fontScale="70000" lnSpcReduction="20000"/>
          </a:bodyPr>
          <a:lstStyle/>
          <a:p>
            <a:r>
              <a:rPr lang="en-US" dirty="0"/>
              <a:t>Developed by Wang et al., 2004 – improves upon PSNR and MSE</a:t>
            </a:r>
          </a:p>
          <a:p>
            <a:r>
              <a:rPr lang="en-US" dirty="0"/>
              <a:t>Measures structural similarity between reference and distorted images</a:t>
            </a:r>
          </a:p>
          <a:p>
            <a:r>
              <a:rPr lang="en-US" dirty="0"/>
              <a:t>Compares </a:t>
            </a:r>
            <a:r>
              <a:rPr lang="en-US" b="1" dirty="0"/>
              <a:t>luminance, contrast, and structure</a:t>
            </a:r>
            <a:r>
              <a:rPr lang="en-US" dirty="0"/>
              <a:t> components</a:t>
            </a:r>
          </a:p>
          <a:p>
            <a:r>
              <a:rPr lang="en-US" dirty="0"/>
              <a:t>Output range: </a:t>
            </a:r>
            <a:r>
              <a:rPr lang="en-US" b="1" dirty="0"/>
              <a:t>-1 to 1</a:t>
            </a:r>
            <a:r>
              <a:rPr lang="en-US" dirty="0"/>
              <a:t> (typically </a:t>
            </a:r>
            <a:r>
              <a:rPr lang="en-US" b="1" dirty="0"/>
              <a:t>0-1</a:t>
            </a:r>
            <a:r>
              <a:rPr lang="en-US" dirty="0"/>
              <a:t>); higher = better quality</a:t>
            </a:r>
          </a:p>
          <a:p>
            <a:r>
              <a:rPr lang="en-US" dirty="0"/>
              <a:t>Better correlation with </a:t>
            </a:r>
            <a:r>
              <a:rPr lang="en-US" b="1" dirty="0"/>
              <a:t>human visual perception</a:t>
            </a:r>
            <a:r>
              <a:rPr lang="en-US" dirty="0"/>
              <a:t> than PSNR</a:t>
            </a:r>
          </a:p>
          <a:p>
            <a:r>
              <a:rPr lang="en-US" dirty="0"/>
              <a:t>Widely used for </a:t>
            </a:r>
            <a:r>
              <a:rPr lang="en-US" b="1" dirty="0"/>
              <a:t>image and video quality assessment</a:t>
            </a:r>
            <a:endParaRPr lang="en-US" dirty="0"/>
          </a:p>
        </p:txBody>
      </p:sp>
      <p:sp>
        <p:nvSpPr>
          <p:cNvPr id="4" name="Google Shape;380;p78">
            <a:extLst>
              <a:ext uri="{FF2B5EF4-FFF2-40B4-BE49-F238E27FC236}">
                <a16:creationId xmlns:a16="http://schemas.microsoft.com/office/drawing/2014/main" id="{5F673055-F3BD-C66F-71A7-A7A29FC3E2BD}"/>
              </a:ext>
            </a:extLst>
          </p:cNvPr>
          <p:cNvSpPr/>
          <p:nvPr/>
        </p:nvSpPr>
        <p:spPr>
          <a:xfrm>
            <a:off x="3326000" y="6244638"/>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dirty="0">
                <a:solidFill>
                  <a:srgbClr val="FFFFFF"/>
                </a:solidFill>
              </a:rPr>
              <a:t>Full Reference</a:t>
            </a:r>
            <a:endParaRPr sz="3000" dirty="0">
              <a:solidFill>
                <a:srgbClr val="FFFFFF"/>
              </a:solidFill>
            </a:endParaRPr>
          </a:p>
        </p:txBody>
      </p:sp>
    </p:spTree>
    <p:extLst>
      <p:ext uri="{BB962C8B-B14F-4D97-AF65-F5344CB8AC3E}">
        <p14:creationId xmlns:p14="http://schemas.microsoft.com/office/powerpoint/2010/main" val="407608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lvl="0" indent="0" algn="r" rtl="0">
              <a:spcBef>
                <a:spcPts val="0"/>
              </a:spcBef>
              <a:spcAft>
                <a:spcPts val="0"/>
              </a:spcAft>
              <a:buNone/>
            </a:pPr>
            <a:fld id="{00000000-1234-1234-1234-123412341234}" type="slidenum">
              <a:rPr lang="en-US"/>
              <a:t>49</a:t>
            </a:fld>
            <a:endParaRPr/>
          </a:p>
        </p:txBody>
      </p:sp>
      <p:sp>
        <p:nvSpPr>
          <p:cNvPr id="390" name="Google Shape;390;p79"/>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Examples</a:t>
            </a:r>
            <a:endParaRPr sz="5000" b="1"/>
          </a:p>
        </p:txBody>
      </p:sp>
      <p:sp>
        <p:nvSpPr>
          <p:cNvPr id="391" name="Google Shape;391;p79"/>
          <p:cNvSpPr/>
          <p:nvPr/>
        </p:nvSpPr>
        <p:spPr>
          <a:xfrm>
            <a:off x="5302300" y="56859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Full Reference</a:t>
            </a:r>
            <a:endParaRPr sz="3000">
              <a:solidFill>
                <a:srgbClr val="FFFFFF"/>
              </a:solidFill>
            </a:endParaRPr>
          </a:p>
        </p:txBody>
      </p:sp>
      <p:sp>
        <p:nvSpPr>
          <p:cNvPr id="392" name="Google Shape;392;p79"/>
          <p:cNvSpPr txBox="1">
            <a:spLocks noGrp="1"/>
          </p:cNvSpPr>
          <p:nvPr>
            <p:ph type="title"/>
          </p:nvPr>
        </p:nvSpPr>
        <p:spPr>
          <a:xfrm>
            <a:off x="735013" y="503238"/>
            <a:ext cx="3444900" cy="1763700"/>
          </a:xfrm>
          <a:prstGeom prst="rect">
            <a:avLst/>
          </a:prstGeom>
        </p:spPr>
        <p:txBody>
          <a:bodyPr spcFirstLastPara="1" wrap="square" lIns="59725" tIns="59725" rIns="59725" bIns="59725" anchor="b" anchorCtr="0">
            <a:noAutofit/>
          </a:bodyPr>
          <a:lstStyle/>
          <a:p>
            <a:pPr marL="0" lvl="0" indent="0" algn="ctr" rtl="0">
              <a:spcBef>
                <a:spcPts val="0"/>
              </a:spcBef>
              <a:spcAft>
                <a:spcPts val="0"/>
              </a:spcAft>
              <a:buNone/>
            </a:pPr>
            <a:r>
              <a:rPr lang="en-US" sz="2600" b="1"/>
              <a:t>VMAF</a:t>
            </a:r>
            <a:endParaRPr sz="2600" b="1"/>
          </a:p>
        </p:txBody>
      </p:sp>
      <p:sp>
        <p:nvSpPr>
          <p:cNvPr id="393" name="Google Shape;393;p79"/>
          <p:cNvSpPr txBox="1">
            <a:spLocks noGrp="1"/>
          </p:cNvSpPr>
          <p:nvPr>
            <p:ph type="body" idx="2"/>
          </p:nvPr>
        </p:nvSpPr>
        <p:spPr>
          <a:xfrm>
            <a:off x="735013" y="2266951"/>
            <a:ext cx="3444900" cy="4200300"/>
          </a:xfrm>
          <a:prstGeom prst="rect">
            <a:avLst/>
          </a:prstGeom>
        </p:spPr>
        <p:txBody>
          <a:bodyPr spcFirstLastPara="1" wrap="square" lIns="59725" tIns="59725" rIns="59725" bIns="59725" anchor="t" anchorCtr="0">
            <a:noAutofit/>
          </a:bodyPr>
          <a:lstStyle/>
          <a:p>
            <a:pPr marL="390525" lvl="0" indent="-327025" algn="l" rtl="0">
              <a:spcBef>
                <a:spcPts val="0"/>
              </a:spcBef>
              <a:spcAft>
                <a:spcPts val="0"/>
              </a:spcAft>
              <a:buClr>
                <a:srgbClr val="1E1E1E"/>
              </a:buClr>
              <a:buSzPts val="2600"/>
              <a:buChar char="»"/>
            </a:pPr>
            <a:r>
              <a:rPr lang="en-US" sz="2600">
                <a:solidFill>
                  <a:srgbClr val="1E1E1E"/>
                </a:solidFill>
              </a:rPr>
              <a:t>Perceptual video quality assessment based on multi-method fusion</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State-of-the-art</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Created by Netflix, Inc.</a:t>
            </a:r>
            <a:endParaRPr sz="2600">
              <a:solidFill>
                <a:srgbClr val="1E1E1E"/>
              </a:solidFill>
            </a:endParaRPr>
          </a:p>
          <a:p>
            <a:pPr marL="390525" lvl="0" indent="-327025" algn="l" rtl="0">
              <a:spcBef>
                <a:spcPts val="1000"/>
              </a:spcBef>
              <a:spcAft>
                <a:spcPts val="1000"/>
              </a:spcAft>
              <a:buClr>
                <a:srgbClr val="1E1E1E"/>
              </a:buClr>
              <a:buSzPts val="2600"/>
              <a:buChar char="»"/>
            </a:pPr>
            <a:r>
              <a:rPr lang="en-US" sz="2600">
                <a:solidFill>
                  <a:srgbClr val="1E1E1E"/>
                </a:solidFill>
              </a:rPr>
              <a:t>Click the Octocat to go to its repository</a:t>
            </a:r>
            <a:endParaRPr sz="2600">
              <a:solidFill>
                <a:srgbClr val="1E1E1E"/>
              </a:solidFill>
            </a:endParaRPr>
          </a:p>
        </p:txBody>
      </p:sp>
      <p:pic>
        <p:nvPicPr>
          <p:cNvPr id="394" name="Google Shape;394;p79">
            <a:hlinkClick r:id="rId3"/>
          </p:cNvPr>
          <p:cNvPicPr preferRelativeResize="0"/>
          <p:nvPr/>
        </p:nvPicPr>
        <p:blipFill>
          <a:blip r:embed="rId4">
            <a:alphaModFix/>
          </a:blip>
          <a:stretch>
            <a:fillRect/>
          </a:stretch>
        </p:blipFill>
        <p:spPr>
          <a:xfrm>
            <a:off x="5201988" y="1613588"/>
            <a:ext cx="4532436" cy="376758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5</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50</a:t>
            </a:fld>
            <a:endParaRPr lang="en-US" sz="1200" kern="1200">
              <a:solidFill>
                <a:prstClr val="black">
                  <a:tint val="75000"/>
                </a:prstClr>
              </a:solidFill>
              <a:latin typeface="Calibri" panose="020F0502020204030204"/>
              <a:ea typeface="+mn-ea"/>
              <a:cs typeface="+mn-cs"/>
            </a:endParaRPr>
          </a:p>
        </p:txBody>
      </p:sp>
      <p:sp>
        <p:nvSpPr>
          <p:cNvPr id="2" name="Google Shape;402;p80">
            <a:extLst>
              <a:ext uri="{FF2B5EF4-FFF2-40B4-BE49-F238E27FC236}">
                <a16:creationId xmlns:a16="http://schemas.microsoft.com/office/drawing/2014/main" id="{FFE25EFA-6B27-ECAE-9EB3-3394AC847222}"/>
              </a:ext>
            </a:extLst>
          </p:cNvPr>
          <p:cNvSpPr/>
          <p:nvPr/>
        </p:nvSpPr>
        <p:spPr>
          <a:xfrm>
            <a:off x="3320525" y="5936125"/>
            <a:ext cx="4028700" cy="12807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No Reference</a:t>
            </a:r>
            <a:endParaRPr sz="30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Implementation</a:t>
            </a:r>
            <a:endParaRPr/>
          </a:p>
        </p:txBody>
      </p:sp>
      <p:sp>
        <p:nvSpPr>
          <p:cNvPr id="461" name="Google Shape;461;p8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dirty="0"/>
              <a:t>15 Video Quality </a:t>
            </a:r>
            <a:br>
              <a:rPr lang="en-US" sz="3000" dirty="0"/>
            </a:br>
            <a:r>
              <a:rPr lang="en-US" sz="3000" dirty="0"/>
              <a:t>Indicators (VQIs)</a:t>
            </a:r>
            <a:endParaRPr sz="3000" dirty="0"/>
          </a:p>
          <a:p>
            <a:pPr marL="457200" marR="0" lvl="0" indent="-419100" algn="l" rtl="0">
              <a:lnSpc>
                <a:spcPct val="100000"/>
              </a:lnSpc>
              <a:spcBef>
                <a:spcPts val="0"/>
              </a:spcBef>
              <a:spcAft>
                <a:spcPts val="0"/>
              </a:spcAft>
              <a:buSzPts val="3000"/>
              <a:buChar char="»"/>
            </a:pPr>
            <a:r>
              <a:rPr lang="en-US" sz="3000" dirty="0"/>
              <a:t>Implemented in C</a:t>
            </a:r>
            <a:endParaRPr sz="3000" dirty="0"/>
          </a:p>
          <a:p>
            <a:pPr lvl="0" indent="-419100">
              <a:spcBef>
                <a:spcPts val="0"/>
              </a:spcBef>
              <a:buSzPts val="3000"/>
            </a:pPr>
            <a:r>
              <a:rPr lang="en-US" sz="3000" dirty="0"/>
              <a:t>Binary executables </a:t>
            </a:r>
            <a:br>
              <a:rPr lang="en-US" sz="3000" dirty="0"/>
            </a:br>
            <a:r>
              <a:rPr lang="en-US" sz="3000" dirty="0"/>
              <a:t>freely available online </a:t>
            </a:r>
            <a:br>
              <a:rPr lang="en-US" sz="3000" dirty="0"/>
            </a:br>
            <a:r>
              <a:rPr lang="en-US" sz="3000" dirty="0"/>
              <a:t>at: </a:t>
            </a:r>
            <a:r>
              <a:rPr lang="en-US" sz="3000" dirty="0">
                <a:hlinkClick r:id="rId3"/>
              </a:rPr>
              <a:t>http://qoe.agh.edu.pl</a:t>
            </a:r>
            <a:endParaRPr sz="3000" dirty="0"/>
          </a:p>
          <a:p>
            <a:pPr marL="457200" lvl="0" indent="-419100" algn="l" rtl="0">
              <a:spcBef>
                <a:spcPts val="0"/>
              </a:spcBef>
              <a:spcAft>
                <a:spcPts val="0"/>
              </a:spcAft>
              <a:buSzPts val="3000"/>
              <a:buChar char="»"/>
            </a:pPr>
            <a:r>
              <a:rPr lang="en-US" sz="3000" dirty="0">
                <a:solidFill>
                  <a:schemeClr val="dk1"/>
                </a:solidFill>
              </a:rPr>
              <a:t>Source code available for </a:t>
            </a:r>
            <a:br>
              <a:rPr lang="en-US" sz="3000" dirty="0">
                <a:solidFill>
                  <a:schemeClr val="dk1"/>
                </a:solidFill>
              </a:rPr>
            </a:br>
            <a:r>
              <a:rPr lang="en-US" sz="3000" dirty="0">
                <a:solidFill>
                  <a:schemeClr val="dk1"/>
                </a:solidFill>
              </a:rPr>
              <a:t>research upon request</a:t>
            </a:r>
            <a:endParaRPr sz="3000" dirty="0"/>
          </a:p>
        </p:txBody>
      </p:sp>
      <p:pic>
        <p:nvPicPr>
          <p:cNvPr id="463" name="Google Shape;463;p88"/>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469" name="Google Shape;469;p8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470" name="Google Shape;470;p89"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   Larger Volume &amp; Demand</a:t>
            </a:r>
            <a:endParaRPr sz="5000" b="1" dirty="0"/>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dirty="0">
                <a:solidFill>
                  <a:srgbClr val="1E1E1E"/>
                </a:solidFill>
              </a:rPr>
              <a:t>According to Cisco [1]</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3-fold increase in IP traffic over the 5 years (from 2017)</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82% of all IP traffic is IP video traffic (in 2022)</a:t>
            </a:r>
            <a:endParaRPr sz="2600" dirty="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dirty="0">
                <a:solidFill>
                  <a:srgbClr val="1E1E1E"/>
                </a:solidFill>
              </a:rPr>
              <a:t>7-fold increase in video surveillance traffic</a:t>
            </a:r>
            <a:br>
              <a:rPr lang="en-US" sz="2600" dirty="0">
                <a:solidFill>
                  <a:srgbClr val="1E1E1E"/>
                </a:solidFill>
              </a:rPr>
            </a:br>
            <a:r>
              <a:rPr lang="en-US" sz="2600" dirty="0">
                <a:solidFill>
                  <a:srgbClr val="1E1E1E"/>
                </a:solidFill>
              </a:rPr>
              <a:t>(2017 - 2022)</a:t>
            </a:r>
            <a:endParaRPr sz="2600" dirty="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a:t>
            </a:r>
            <a:r>
              <a:rPr lang="en-US" sz="1100" u="sng" dirty="0">
                <a:solidFill>
                  <a:schemeClr val="hlink"/>
                </a:solidFill>
                <a:hlinkClick r:id="rId3"/>
              </a:rPr>
              <a:t>Cisco Visual Networking Index: Forecast and Methodology</a:t>
            </a:r>
            <a:r>
              <a:rPr lang="en-US" sz="1100" dirty="0"/>
              <a:t>, 2017–2022. White Paper. Cisco Systems, Inc., 26 Nov. 2018</a:t>
            </a:r>
            <a:endParaRPr sz="1100" dirty="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E85-25B5-5C73-53A0-3E49D5D1F6B2}"/>
              </a:ext>
            </a:extLst>
          </p:cNvPr>
          <p:cNvSpPr>
            <a:spLocks noGrp="1"/>
          </p:cNvSpPr>
          <p:nvPr>
            <p:ph type="title"/>
          </p:nvPr>
        </p:nvSpPr>
        <p:spPr/>
        <p:txBody>
          <a:bodyPr/>
          <a:lstStyle/>
          <a:p>
            <a:r>
              <a:rPr lang="en-GB" dirty="0"/>
              <a:t>Quality of Experience and Its Relationship with Usability</a:t>
            </a:r>
          </a:p>
        </p:txBody>
      </p:sp>
      <p:sp>
        <p:nvSpPr>
          <p:cNvPr id="3" name="Text Placeholder 2">
            <a:extLst>
              <a:ext uri="{FF2B5EF4-FFF2-40B4-BE49-F238E27FC236}">
                <a16:creationId xmlns:a16="http://schemas.microsoft.com/office/drawing/2014/main" id="{B0DC7570-95E0-3093-D562-CDCEE4588C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F5CDA36-43C5-3F75-8BB6-C48D30B1E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Tree>
    <p:extLst>
      <p:ext uri="{BB962C8B-B14F-4D97-AF65-F5344CB8AC3E}">
        <p14:creationId xmlns:p14="http://schemas.microsoft.com/office/powerpoint/2010/main" val="35609981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5874-E9C1-7934-CC73-11D0932C747C}"/>
              </a:ext>
            </a:extLst>
          </p:cNvPr>
          <p:cNvSpPr>
            <a:spLocks noGrp="1"/>
          </p:cNvSpPr>
          <p:nvPr>
            <p:ph type="title"/>
          </p:nvPr>
        </p:nvSpPr>
        <p:spPr/>
        <p:txBody>
          <a:bodyPr/>
          <a:lstStyle/>
          <a:p>
            <a:r>
              <a:rPr lang="en-GB" dirty="0"/>
              <a:t>Definitions</a:t>
            </a:r>
          </a:p>
        </p:txBody>
      </p:sp>
      <p:sp>
        <p:nvSpPr>
          <p:cNvPr id="3" name="Text Placeholder 2">
            <a:extLst>
              <a:ext uri="{FF2B5EF4-FFF2-40B4-BE49-F238E27FC236}">
                <a16:creationId xmlns:a16="http://schemas.microsoft.com/office/drawing/2014/main" id="{FB637E53-932F-60E1-3EF0-E4D1D9A37BF4}"/>
              </a:ext>
            </a:extLst>
          </p:cNvPr>
          <p:cNvSpPr>
            <a:spLocks noGrp="1"/>
          </p:cNvSpPr>
          <p:nvPr>
            <p:ph type="body" idx="1"/>
          </p:nvPr>
        </p:nvSpPr>
        <p:spPr/>
        <p:txBody>
          <a:bodyPr/>
          <a:lstStyle/>
          <a:p>
            <a:r>
              <a:rPr lang="en-US" dirty="0"/>
              <a:t>Usability (ISO 9241-11): effectiveness, efficiency, satisfaction in a context of use</a:t>
            </a:r>
          </a:p>
          <a:p>
            <a:r>
              <a:rPr lang="en-US" dirty="0"/>
              <a:t>QoE: delight/annoyance from service/application/system</a:t>
            </a:r>
          </a:p>
          <a:p>
            <a:r>
              <a:rPr lang="en-US" dirty="0"/>
              <a:t>Common element: </a:t>
            </a:r>
            <a:r>
              <a:rPr lang="en-US" i="1" dirty="0"/>
              <a:t>user satisfaction</a:t>
            </a:r>
            <a:endParaRPr lang="en-US" dirty="0"/>
          </a:p>
        </p:txBody>
      </p:sp>
    </p:spTree>
    <p:extLst>
      <p:ext uri="{BB962C8B-B14F-4D97-AF65-F5344CB8AC3E}">
        <p14:creationId xmlns:p14="http://schemas.microsoft.com/office/powerpoint/2010/main" val="35799813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4C50-1D8A-8BA9-9624-680BC1D688FC}"/>
              </a:ext>
            </a:extLst>
          </p:cNvPr>
          <p:cNvSpPr>
            <a:spLocks noGrp="1"/>
          </p:cNvSpPr>
          <p:nvPr>
            <p:ph type="title"/>
          </p:nvPr>
        </p:nvSpPr>
        <p:spPr/>
        <p:txBody>
          <a:bodyPr/>
          <a:lstStyle/>
          <a:p>
            <a:r>
              <a:rPr lang="en-GB" dirty="0"/>
              <a:t>Key Differences</a:t>
            </a:r>
          </a:p>
        </p:txBody>
      </p:sp>
      <p:sp>
        <p:nvSpPr>
          <p:cNvPr id="3" name="Text Placeholder 2">
            <a:extLst>
              <a:ext uri="{FF2B5EF4-FFF2-40B4-BE49-F238E27FC236}">
                <a16:creationId xmlns:a16="http://schemas.microsoft.com/office/drawing/2014/main" id="{7FD479BE-F12F-64AD-EDE5-1EA4BD1881F1}"/>
              </a:ext>
            </a:extLst>
          </p:cNvPr>
          <p:cNvSpPr>
            <a:spLocks noGrp="1"/>
          </p:cNvSpPr>
          <p:nvPr>
            <p:ph type="body" idx="1"/>
          </p:nvPr>
        </p:nvSpPr>
        <p:spPr/>
        <p:txBody>
          <a:bodyPr/>
          <a:lstStyle/>
          <a:p>
            <a:r>
              <a:rPr lang="en-US" dirty="0"/>
              <a:t>QoE → focuses on </a:t>
            </a:r>
            <a:r>
              <a:rPr lang="en-US" b="1" dirty="0"/>
              <a:t>media/service quality</a:t>
            </a:r>
            <a:endParaRPr lang="en-US" dirty="0"/>
          </a:p>
          <a:p>
            <a:r>
              <a:rPr lang="en-US" dirty="0"/>
              <a:t>Usability → focuses on </a:t>
            </a:r>
            <a:r>
              <a:rPr lang="en-US" b="1" dirty="0"/>
              <a:t>interaction design</a:t>
            </a:r>
            <a:endParaRPr lang="en-US" dirty="0"/>
          </a:p>
          <a:p>
            <a:r>
              <a:rPr lang="en-US" dirty="0"/>
              <a:t>QoE is </a:t>
            </a:r>
            <a:r>
              <a:rPr lang="en-US" b="1" dirty="0"/>
              <a:t>content- and network-driven</a:t>
            </a:r>
            <a:r>
              <a:rPr lang="en-US" dirty="0"/>
              <a:t>; Usability is </a:t>
            </a:r>
            <a:r>
              <a:rPr lang="en-US" b="1" dirty="0"/>
              <a:t>task- and interface-driven</a:t>
            </a:r>
            <a:endParaRPr lang="en-US" dirty="0"/>
          </a:p>
        </p:txBody>
      </p:sp>
    </p:spTree>
    <p:extLst>
      <p:ext uri="{BB962C8B-B14F-4D97-AF65-F5344CB8AC3E}">
        <p14:creationId xmlns:p14="http://schemas.microsoft.com/office/powerpoint/2010/main" val="14278110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B92D-2AF4-808E-E35D-44FE4B95036E}"/>
              </a:ext>
            </a:extLst>
          </p:cNvPr>
          <p:cNvSpPr>
            <a:spLocks noGrp="1"/>
          </p:cNvSpPr>
          <p:nvPr>
            <p:ph type="title"/>
          </p:nvPr>
        </p:nvSpPr>
        <p:spPr/>
        <p:txBody>
          <a:bodyPr/>
          <a:lstStyle/>
          <a:p>
            <a:r>
              <a:rPr lang="en-GB" dirty="0"/>
              <a:t>Intersections</a:t>
            </a:r>
          </a:p>
        </p:txBody>
      </p:sp>
      <p:sp>
        <p:nvSpPr>
          <p:cNvPr id="3" name="Text Placeholder 2">
            <a:extLst>
              <a:ext uri="{FF2B5EF4-FFF2-40B4-BE49-F238E27FC236}">
                <a16:creationId xmlns:a16="http://schemas.microsoft.com/office/drawing/2014/main" id="{36BE5327-18A3-56C4-0B4D-009FF8C62BD4}"/>
              </a:ext>
            </a:extLst>
          </p:cNvPr>
          <p:cNvSpPr>
            <a:spLocks noGrp="1"/>
          </p:cNvSpPr>
          <p:nvPr>
            <p:ph type="body" idx="1"/>
          </p:nvPr>
        </p:nvSpPr>
        <p:spPr/>
        <p:txBody>
          <a:bodyPr/>
          <a:lstStyle/>
          <a:p>
            <a:r>
              <a:rPr lang="en-US" dirty="0"/>
              <a:t>Both influence overall </a:t>
            </a:r>
            <a:r>
              <a:rPr lang="en-US" i="1" dirty="0"/>
              <a:t>User Experience (UX)</a:t>
            </a:r>
            <a:endParaRPr lang="en-US" dirty="0"/>
          </a:p>
          <a:p>
            <a:r>
              <a:rPr lang="en-US" dirty="0"/>
              <a:t>Example: A video streaming app may have excellent QoE (smooth playback) but poor usability (confusing navigation) → dissatisfaction</a:t>
            </a:r>
          </a:p>
        </p:txBody>
      </p:sp>
    </p:spTree>
    <p:extLst>
      <p:ext uri="{BB962C8B-B14F-4D97-AF65-F5344CB8AC3E}">
        <p14:creationId xmlns:p14="http://schemas.microsoft.com/office/powerpoint/2010/main" val="35425750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2B4A-7F8A-5C5D-104E-F112BFA9F5F5}"/>
              </a:ext>
            </a:extLst>
          </p:cNvPr>
          <p:cNvSpPr>
            <a:spLocks noGrp="1"/>
          </p:cNvSpPr>
          <p:nvPr>
            <p:ph type="title"/>
          </p:nvPr>
        </p:nvSpPr>
        <p:spPr/>
        <p:txBody>
          <a:bodyPr/>
          <a:lstStyle/>
          <a:p>
            <a:r>
              <a:rPr lang="en-GB" dirty="0"/>
              <a:t>Takeaway</a:t>
            </a:r>
          </a:p>
        </p:txBody>
      </p:sp>
      <p:sp>
        <p:nvSpPr>
          <p:cNvPr id="3" name="Text Placeholder 2">
            <a:extLst>
              <a:ext uri="{FF2B5EF4-FFF2-40B4-BE49-F238E27FC236}">
                <a16:creationId xmlns:a16="http://schemas.microsoft.com/office/drawing/2014/main" id="{04228037-E077-0BEF-451D-643481DDBCA7}"/>
              </a:ext>
            </a:extLst>
          </p:cNvPr>
          <p:cNvSpPr>
            <a:spLocks noGrp="1"/>
          </p:cNvSpPr>
          <p:nvPr>
            <p:ph type="body" idx="1"/>
          </p:nvPr>
        </p:nvSpPr>
        <p:spPr/>
        <p:txBody>
          <a:bodyPr/>
          <a:lstStyle/>
          <a:p>
            <a:r>
              <a:rPr lang="en-US" dirty="0"/>
              <a:t>QoE and usability are </a:t>
            </a:r>
            <a:r>
              <a:rPr lang="en-US" b="1" dirty="0"/>
              <a:t>complementary</a:t>
            </a:r>
            <a:endParaRPr lang="en-US" dirty="0"/>
          </a:p>
          <a:p>
            <a:r>
              <a:rPr lang="en-US" dirty="0"/>
              <a:t>Joint evaluation is crucial for holistic understanding of UX</a:t>
            </a:r>
          </a:p>
        </p:txBody>
      </p:sp>
    </p:spTree>
    <p:extLst>
      <p:ext uri="{BB962C8B-B14F-4D97-AF65-F5344CB8AC3E}">
        <p14:creationId xmlns:p14="http://schemas.microsoft.com/office/powerpoint/2010/main" val="22162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9</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Upload Increase</a:t>
            </a:r>
            <a:endParaRPr sz="5000" b="1" dirty="0"/>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dirty="0">
                <a:solidFill>
                  <a:srgbClr val="1E1E1E"/>
                </a:solidFill>
              </a:rPr>
              <a:t>According to Cisco [1]</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the average internet user generated 84.6 GB of traffic per month (by 2022)</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up 194% from 28.8 GB in 2017</a:t>
            </a:r>
            <a:endParaRPr sz="2600" dirty="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3358</Words>
  <Application>Microsoft Macintosh PowerPoint</Application>
  <PresentationFormat>Custom</PresentationFormat>
  <Paragraphs>458</Paragraphs>
  <Slides>64</Slides>
  <Notes>54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64</vt:i4>
      </vt:variant>
    </vt:vector>
  </HeadingPairs>
  <TitlesOfParts>
    <vt:vector size="74" baseType="lpstr">
      <vt:lpstr>Calibri</vt:lpstr>
      <vt:lpstr>Arial</vt:lpstr>
      <vt:lpstr>Arimo</vt:lpstr>
      <vt:lpstr>Times New Roman</vt:lpstr>
      <vt:lpstr>Arial Narrow</vt:lpstr>
      <vt:lpstr>Helvetica Neue</vt:lpstr>
      <vt:lpstr>Blank Presentation - Default</vt:lpstr>
      <vt:lpstr>Blank Presentation</vt:lpstr>
      <vt:lpstr>Blank Presentation</vt:lpstr>
      <vt:lpstr>Blank Presentation</vt:lpstr>
      <vt:lpstr>PowerPoint Presentation</vt:lpstr>
      <vt:lpstr>Presentation Outline</vt:lpstr>
      <vt:lpstr>Multimedia Quality of Experience (QoE)</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Subjective Methods of Measuring QoE</vt:lpstr>
      <vt:lpstr>PowerPoint Presentation</vt:lpstr>
      <vt:lpstr>From Quality of Service (QoS) to Quality of Experience (QoE)</vt:lpstr>
      <vt:lpstr>PowerPoint Presentation</vt:lpstr>
      <vt:lpstr>Obtaining Calibration Data</vt:lpstr>
      <vt:lpstr>Building of AGH Institute of Telecommunications</vt:lpstr>
      <vt:lpstr>QoE Laboratory - Outside</vt:lpstr>
      <vt:lpstr>QoE Laboratory - Inside</vt:lpstr>
      <vt:lpstr>Laboratory of multimedia tests</vt:lpstr>
      <vt:lpstr>Idea of Psychophysical Experiments (Subjective Tests)</vt:lpstr>
      <vt:lpstr>Practical Realisation of Subjective Experiment</vt:lpstr>
      <vt:lpstr>Naming Conventions of Psychophysical Experiments (Subjective Tests)</vt:lpstr>
      <vt:lpstr>PowerPoint Presentation</vt:lpstr>
      <vt:lpstr>PowerPoint Presentation</vt:lpstr>
      <vt:lpstr>PowerPoint Presentation</vt:lpstr>
      <vt:lpstr>PowerPoint Presentation</vt:lpstr>
      <vt:lpstr>PowerPoint Presentation</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Objective Methods for Measuring QoE</vt:lpstr>
      <vt:lpstr>PowerPoint Presentation</vt:lpstr>
      <vt:lpstr>PowerPoint Presentation</vt:lpstr>
      <vt:lpstr>PowerPoint Presentation</vt:lpstr>
      <vt:lpstr>Classification</vt:lpstr>
      <vt:lpstr>PSNR</vt:lpstr>
      <vt:lpstr>SSIM (Structural Similarity Index Measure)</vt:lpstr>
      <vt:lpstr>VMAF</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Our Implementation</vt:lpstr>
      <vt:lpstr>Example: Blur VQI</vt:lpstr>
      <vt:lpstr>Quality of Experience and Its Relationship with Usability</vt:lpstr>
      <vt:lpstr>Definitions</vt:lpstr>
      <vt:lpstr>Key Differences</vt:lpstr>
      <vt:lpstr>Intersections</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15</cp:revision>
  <dcterms:created xsi:type="dcterms:W3CDTF">2020-10-25T19:11:37Z</dcterms:created>
  <dcterms:modified xsi:type="dcterms:W3CDTF">2025-10-06T12:41:43Z</dcterms:modified>
</cp:coreProperties>
</file>